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94" r:id="rId18"/>
    <p:sldId id="295" r:id="rId19"/>
    <p:sldId id="272" r:id="rId20"/>
    <p:sldId id="283" r:id="rId21"/>
    <p:sldId id="286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4" r:id="rId33"/>
    <p:sldId id="285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12192000" cy="6858000"/>
  <p:notesSz cx="6858000" cy="9144000"/>
  <p:embeddedFontLst>
    <p:embeddedFont>
      <p:font typeface="Audiowide" panose="020B0604020202020204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Lato" panose="020B0604020202020204" charset="0"/>
      <p:regular r:id="rId48"/>
      <p:bold r:id="rId49"/>
      <p:italic r:id="rId50"/>
      <p:boldItalic r:id="rId51"/>
    </p:embeddedFont>
    <p:embeddedFont>
      <p:font typeface="Limelight" panose="020B0604020202020204" charset="0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6">
          <p15:clr>
            <a:srgbClr val="A4A3A4"/>
          </p15:clr>
        </p15:guide>
        <p15:guide id="2" pos="1799">
          <p15:clr>
            <a:srgbClr val="A4A3A4"/>
          </p15:clr>
        </p15:guide>
        <p15:guide id="3" pos="740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gpYVXXaWaayS8yXBtMV0LnT19Z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F1C07-3C77-427B-9663-7825742BFB18}">
  <a:tblStyle styleId="{11EF1C07-3C77-427B-9663-7825742BFB18}" styleName="Table_0">
    <a:wholeTbl>
      <a:tcTxStyle b="off" i="off">
        <a:font>
          <a:latin typeface="Lato"/>
          <a:ea typeface="Lato"/>
          <a:cs typeface="Lato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tcBdr/>
        <a:fill>
          <a:solidFill>
            <a:srgbClr val="CED2E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D2E1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"/>
          <a:ea typeface="Lato"/>
          <a:cs typeface="Lato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Lato"/>
          <a:ea typeface="Lato"/>
          <a:cs typeface="Lato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Lato"/>
          <a:ea typeface="Lato"/>
          <a:cs typeface="Lato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"/>
          <a:ea typeface="Lato"/>
          <a:cs typeface="Lato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7" d="100"/>
          <a:sy n="157" d="100"/>
        </p:scale>
        <p:origin x="392" y="80"/>
      </p:cViewPr>
      <p:guideLst>
        <p:guide orient="horz" pos="436"/>
        <p:guide pos="1799"/>
        <p:guide pos="74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ef8b90762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1ef8b9076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f7da03a3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f7da03a3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ef8b90762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ef8b90762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ef7da03a3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ef7da03a3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b1f4ac2b1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2b1f4ac2b1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b1f4ac2b1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2b1f4ac2b1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b1f4ac2b18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2b1f4ac2b18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b1f4ac2b18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2b1f4ac2b18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CC9D8"/>
              </a:buClr>
              <a:buSzPts val="6000"/>
              <a:buFont typeface="Audiowide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CC9D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1" name="Google Shape;51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2" name="Google Shape;52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CC9D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4"/>
          <p:cNvSpPr txBox="1">
            <a:spLocks noGrp="1"/>
          </p:cNvSpPr>
          <p:nvPr>
            <p:ph type="title"/>
          </p:nvPr>
        </p:nvSpPr>
        <p:spPr>
          <a:xfrm>
            <a:off x="2771775" y="165100"/>
            <a:ext cx="891540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CC9D8"/>
              </a:buClr>
              <a:buSzPts val="4000"/>
              <a:buFont typeface="Audiowid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4"/>
          <p:cNvSpPr txBox="1">
            <a:spLocks noGrp="1"/>
          </p:cNvSpPr>
          <p:nvPr>
            <p:ph type="body" idx="1"/>
          </p:nvPr>
        </p:nvSpPr>
        <p:spPr>
          <a:xfrm>
            <a:off x="2771775" y="1143000"/>
            <a:ext cx="8915400" cy="509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/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/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None/>
              <a:defRPr/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None/>
              <a:defRPr sz="2000"/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34"/>
          <p:cNvSpPr txBox="1">
            <a:spLocks noGrp="1"/>
          </p:cNvSpPr>
          <p:nvPr>
            <p:ph type="sldNum" idx="12"/>
          </p:nvPr>
        </p:nvSpPr>
        <p:spPr>
          <a:xfrm>
            <a:off x="8610599" y="6356350"/>
            <a:ext cx="30765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BCC9D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BCC9D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BCC9D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BCC9D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BCC9D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BCC9D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BCC9D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BCC9D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BCC9D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CC9D8"/>
              </a:buClr>
              <a:buSzPts val="6000"/>
              <a:buFont typeface="Audiowide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>
  <p:cSld name="Dwa elementy zawartości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6"/>
          <p:cNvSpPr txBox="1">
            <a:spLocks noGrp="1"/>
          </p:cNvSpPr>
          <p:nvPr>
            <p:ph type="body" idx="1"/>
          </p:nvPr>
        </p:nvSpPr>
        <p:spPr>
          <a:xfrm>
            <a:off x="2771775" y="1200150"/>
            <a:ext cx="4219575" cy="509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6"/>
          <p:cNvSpPr txBox="1">
            <a:spLocks noGrp="1"/>
          </p:cNvSpPr>
          <p:nvPr>
            <p:ph type="body" idx="2"/>
          </p:nvPr>
        </p:nvSpPr>
        <p:spPr>
          <a:xfrm>
            <a:off x="7362825" y="1200150"/>
            <a:ext cx="4324350" cy="509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6"/>
          <p:cNvSpPr txBox="1"/>
          <p:nvPr/>
        </p:nvSpPr>
        <p:spPr>
          <a:xfrm>
            <a:off x="2771775" y="165100"/>
            <a:ext cx="891540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udiowide"/>
              <a:buNone/>
            </a:pPr>
            <a:r>
              <a:rPr lang="pl-PL" sz="4000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TYTUŁ</a:t>
            </a:r>
            <a:endParaRPr sz="4000" cap="none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CC9D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" name="Google Shape;28;p3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CC9D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CC9D8"/>
              </a:buClr>
              <a:buSzPts val="3200"/>
              <a:buFont typeface="Audiowid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0" name="Google Shape;40;p4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1" name="Google Shape;41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CC9D8"/>
              </a:buClr>
              <a:buSzPts val="3200"/>
              <a:buFont typeface="Audiowid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4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CC9D8"/>
              </a:buClr>
              <a:buSzPts val="4000"/>
              <a:buFont typeface="Audiowide"/>
              <a:buNone/>
              <a:defRPr sz="4000" b="0" i="0" u="none" strike="noStrike" cap="none">
                <a:solidFill>
                  <a:srgbClr val="BCC9D8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klaudia.krzyszkowska@pwr.edu.p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roclaw.pl/akademicki-wroclaw/wroclawskie-centrum-akademickie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dwm.pwr.edu.pl/fcp/kGBUKOQtTKlQhbx08SlkGTxYCEi8pMgQGS39SBUpVFiwNUFhxRkkjFSg/7/public/student_exchange/zezwolenie_dziekana.doc" TargetMode="External"/><Relationship Id="rId3" Type="http://schemas.openxmlformats.org/officeDocument/2006/relationships/image" Target="../media/image12.jpg"/><Relationship Id="rId7" Type="http://schemas.openxmlformats.org/officeDocument/2006/relationships/hyperlink" Target="http://dsm.pwr.edu.pl/en/international-students/exchange-erasmus/incoming/erasmus-plus/faculty-departmental-coordinator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wm.pwr.edu.pl/fcp/kGBUKOQtTKlQhbx08SlkGTxYCEi8pMgQGS39SBUpVFiwNUFhxRkkjFSg/7/public/student_exchange/learning_agreement_exchange_2018_-outgoing.doc" TargetMode="External"/><Relationship Id="rId5" Type="http://schemas.openxmlformats.org/officeDocument/2006/relationships/hyperlink" Target="https://dwm.pwr.edu.pl/fcp/0GBUKOQtTKlQhbx08SlkTVBZeUTgtCgg9ACFDC0RETm9PFRYqCl5tDXdAGHoV/7/public/student_exchange/exchange_basia/formularz_zgloszeniowy_student_exchange.docx" TargetMode="External"/><Relationship Id="rId4" Type="http://schemas.openxmlformats.org/officeDocument/2006/relationships/image" Target="../media/image13.jpg"/><Relationship Id="rId9" Type="http://schemas.openxmlformats.org/officeDocument/2006/relationships/hyperlink" Target="https://dwm.pwr.edu.pl/fcp/kGBUKOQtTKlQhbx08SlkGTxYCEi8pMgQGS39SBUpVFiwNUFhxRkkjFSg/7/public/student_exchange/exchange_basia/changes_to_la_exchange_2020.doc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mailto:ewa.mroczek@pwr.edu.pl" TargetMode="External"/><Relationship Id="rId4" Type="http://schemas.openxmlformats.org/officeDocument/2006/relationships/image" Target="../media/image1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anastasiia.bokovenko@pwr.edu.pl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barbara.jarosz@pwr.edu.pl" TargetMode="External"/><Relationship Id="rId5" Type="http://schemas.openxmlformats.org/officeDocument/2006/relationships/hyperlink" Target="mailto:joanna.latuszek@pwr.edu.pl" TargetMode="External"/><Relationship Id="rId4" Type="http://schemas.openxmlformats.org/officeDocument/2006/relationships/hyperlink" Target="mailto:julia.bohdziewicz@pwr.edu.p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"/>
          <p:cNvSpPr/>
          <p:nvPr/>
        </p:nvSpPr>
        <p:spPr>
          <a:xfrm flipH="1">
            <a:off x="0" y="0"/>
            <a:ext cx="2470920" cy="6858000"/>
          </a:xfrm>
          <a:prstGeom prst="rect">
            <a:avLst/>
          </a:prstGeom>
          <a:solidFill>
            <a:srgbClr val="D8DFE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" name="Google Shape;62;p1"/>
          <p:cNvSpPr/>
          <p:nvPr/>
        </p:nvSpPr>
        <p:spPr>
          <a:xfrm>
            <a:off x="2470920" y="4645152"/>
            <a:ext cx="9721080" cy="2212848"/>
          </a:xfrm>
          <a:prstGeom prst="rect">
            <a:avLst/>
          </a:prstGeom>
          <a:solidFill>
            <a:srgbClr val="797979">
              <a:alpha val="34901"/>
            </a:srgb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8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4474464" y="4576175"/>
            <a:ext cx="9586098" cy="3285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 b="1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Audiowide"/>
                <a:cs typeface="Calibri" panose="020F0502020204030204" pitchFamily="34" charset="0"/>
                <a:sym typeface="Audiowide"/>
              </a:rPr>
              <a:t>Erasmus+ 2025/2026 </a:t>
            </a:r>
            <a:endParaRPr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 b="0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Audiowide"/>
                <a:cs typeface="Calibri" panose="020F0502020204030204" pitchFamily="34" charset="0"/>
                <a:sym typeface="Audiowide"/>
              </a:rPr>
              <a:t>spotkanie informacyjne</a:t>
            </a:r>
            <a:br>
              <a:rPr lang="pl-PL" sz="3200" b="0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Audiowide"/>
                <a:cs typeface="Calibri" panose="020F0502020204030204" pitchFamily="34" charset="0"/>
                <a:sym typeface="Audiowide"/>
              </a:rPr>
            </a:br>
            <a:r>
              <a:rPr lang="pl-PL" sz="2000" b="0" i="0" u="none" strike="noStrike" cap="none" dirty="0">
                <a:solidFill>
                  <a:schemeClr val="accent1"/>
                </a:solidFill>
                <a:latin typeface="Calibri" panose="020F0502020204030204" pitchFamily="34" charset="0"/>
                <a:ea typeface="Audiowide"/>
                <a:cs typeface="Calibri" panose="020F0502020204030204" pitchFamily="34" charset="0"/>
                <a:sym typeface="Audiowide"/>
              </a:rPr>
              <a:t>Wrocław, 23 stycznia 2025 r.</a:t>
            </a:r>
            <a:endParaRPr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600" b="1" i="0" u="none" strike="noStrike" cap="none" dirty="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         </a:t>
            </a:r>
            <a:endParaRPr dirty="0"/>
          </a:p>
        </p:txBody>
      </p:sp>
      <p:pic>
        <p:nvPicPr>
          <p:cNvPr id="64" name="Google Shape;6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24831" y="1926644"/>
            <a:ext cx="3833061" cy="287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0919" y="0"/>
            <a:ext cx="9721080" cy="5228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325" y="6116000"/>
            <a:ext cx="2294276" cy="569450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9" name="Google Shape;75;g1ef7da03a33_0_0">
            <a:extLst>
              <a:ext uri="{FF2B5EF4-FFF2-40B4-BE49-F238E27FC236}">
                <a16:creationId xmlns:a16="http://schemas.microsoft.com/office/drawing/2014/main" id="{D769A1D4-A263-475B-8440-F3B40AD6C8D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356" y="5001481"/>
            <a:ext cx="1190049" cy="1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/>
          <p:nvPr/>
        </p:nvSpPr>
        <p:spPr>
          <a:xfrm flipH="1">
            <a:off x="0" y="4498494"/>
            <a:ext cx="2470920" cy="2359506"/>
          </a:xfrm>
          <a:prstGeom prst="rect">
            <a:avLst/>
          </a:prstGeom>
          <a:solidFill>
            <a:srgbClr val="D8DFE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BCC9D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2958799" y="188479"/>
            <a:ext cx="9233201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200"/>
              <a:buFont typeface="Audiowide"/>
              <a:buNone/>
            </a:pPr>
            <a:r>
              <a:rPr lang="pl-PL" sz="3200" b="1" dirty="0">
                <a:solidFill>
                  <a:srgbClr val="2B6CA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Rekrutacja na studia</a:t>
            </a:r>
            <a:endParaRPr lang="pl-P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6" name="Google Shape;14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66" y="0"/>
            <a:ext cx="2469496" cy="450911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8"/>
          <p:cNvSpPr txBox="1">
            <a:spLocks noGrp="1"/>
          </p:cNvSpPr>
          <p:nvPr>
            <p:ph type="body" idx="1"/>
          </p:nvPr>
        </p:nvSpPr>
        <p:spPr>
          <a:xfrm>
            <a:off x="2855927" y="991351"/>
            <a:ext cx="9132000" cy="55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3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r>
              <a:rPr lang="pl-PL" sz="5500" b="1" dirty="0">
                <a:solidFill>
                  <a:srgbClr val="538CD5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Znajomość języka obcego</a:t>
            </a:r>
            <a:endParaRPr sz="55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r>
              <a:rPr lang="pl-PL" sz="55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1. Egzamin językowy </a:t>
            </a:r>
            <a:endParaRPr sz="5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2971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Font typeface="Noto Sans Symbols"/>
              <a:buChar char="▪"/>
            </a:pPr>
            <a:r>
              <a:rPr lang="pl-PL" sz="55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Poziom B2</a:t>
            </a:r>
            <a:r>
              <a:rPr lang="pl-PL" sz="5500" b="1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pl-PL" sz="55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dotyczy osób, które nie posiadają stosownych certyfikatów językowych</a:t>
            </a:r>
            <a:br>
              <a:rPr lang="pl-PL" sz="55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</a:br>
            <a:r>
              <a:rPr lang="pl-PL" sz="55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ani oceny z lektoratu (wydruk z edukacji zatwierdzony przez Dziekanat)</a:t>
            </a:r>
            <a:endParaRPr sz="5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2971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Font typeface="Noto Sans Symbols"/>
              <a:buChar char="▪"/>
            </a:pPr>
            <a:r>
              <a:rPr lang="pl-PL" sz="55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15 marca 2025 </a:t>
            </a:r>
            <a:r>
              <a:rPr lang="pl-PL" sz="55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(szczegóły podane na stronie internetowej SJO)</a:t>
            </a:r>
            <a:endParaRPr sz="5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Font typeface="Noto Sans Symbols"/>
              <a:buNone/>
            </a:pPr>
            <a:endParaRPr sz="55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r>
              <a:rPr lang="pl-PL" sz="55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Osoby z certyfikatami</a:t>
            </a:r>
            <a:r>
              <a:rPr lang="pl-PL" sz="5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Wydziałowych</a:t>
            </a:r>
            <a:endParaRPr sz="55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9718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Font typeface="Noto Sans Symbols"/>
              <a:buChar char="▪"/>
            </a:pPr>
            <a:r>
              <a:rPr lang="pl-PL" sz="5500" dirty="0">
                <a:latin typeface="Calibri"/>
                <a:ea typeface="Calibri"/>
                <a:cs typeface="Calibri"/>
                <a:sym typeface="Calibri"/>
              </a:rPr>
              <a:t>konieczność doręczenia kopii certyfikatu językowego do Koordynatorów</a:t>
            </a:r>
            <a:r>
              <a:rPr lang="pl-PL" sz="5500" dirty="0"/>
              <a:t> </a:t>
            </a:r>
            <a:r>
              <a:rPr lang="pl-PL" sz="5500" dirty="0">
                <a:latin typeface="Calibri"/>
                <a:ea typeface="Calibri"/>
                <a:cs typeface="Calibri"/>
                <a:sym typeface="Calibri"/>
              </a:rPr>
              <a:t>Wydziałowych.</a:t>
            </a:r>
            <a:endParaRPr sz="5500" dirty="0"/>
          </a:p>
          <a:p>
            <a:pPr marL="342900" lvl="0" indent="-297180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Font typeface="Noto Sans Symbols"/>
              <a:buChar char="▪"/>
            </a:pPr>
            <a:r>
              <a:rPr lang="pl-PL" sz="5500" dirty="0">
                <a:latin typeface="Calibri"/>
                <a:ea typeface="Calibri"/>
                <a:cs typeface="Calibri"/>
                <a:sym typeface="Calibri"/>
              </a:rPr>
              <a:t>wykaz uznawanych certyfikatów znajduje się na stronie SJO (dodatkowo, jeśli Koordynator Wydziałowy wyrazi zgodę uznanie FCE)</a:t>
            </a:r>
            <a:endParaRPr sz="5500" b="1" dirty="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r>
              <a:rPr lang="pl-PL" sz="5500" b="1" dirty="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WAŻNE!</a:t>
            </a:r>
            <a:endParaRPr sz="5500" b="1" dirty="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81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7683"/>
            </a:pPr>
            <a:r>
              <a:rPr lang="pl-PL" sz="5500" dirty="0">
                <a:latin typeface="Calibri"/>
                <a:ea typeface="Calibri"/>
                <a:cs typeface="Calibri"/>
                <a:sym typeface="Calibri"/>
              </a:rPr>
              <a:t>Nie można z góry przyjąć, że każda uczelnia uczestnicząca w programie Erasmus+ oferuje zajęcia w j. angielskim dla każdego kierunku.</a:t>
            </a:r>
          </a:p>
          <a:p>
            <a:pPr marL="4181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7683"/>
            </a:pPr>
            <a:r>
              <a:rPr lang="pl-PL" sz="5500" dirty="0">
                <a:latin typeface="Calibri"/>
                <a:ea typeface="Calibri"/>
                <a:cs typeface="Calibri"/>
                <a:sym typeface="Calibri"/>
              </a:rPr>
              <a:t>Planując wyjazd na studia np. do Hiszpanii bez znajomości lokalnego języka należy sprawdzić na stronie uczelni, czy oferuje zajęcia w j. angielskim w danej dziedzinie</a:t>
            </a:r>
            <a:br>
              <a:rPr lang="pl-PL" sz="2400" b="1" dirty="0">
                <a:latin typeface="Calibri"/>
                <a:ea typeface="Calibri"/>
                <a:cs typeface="Calibri"/>
                <a:sym typeface="Calibri"/>
              </a:rPr>
            </a:br>
            <a:endParaRPr lang="pl-PL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50" y="5028024"/>
            <a:ext cx="1190049" cy="1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137C26A8-2C7D-4EE9-8B6F-A2BE29FDD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142" y="2044175"/>
            <a:ext cx="1063009" cy="10630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f8b907620_0_0"/>
          <p:cNvSpPr/>
          <p:nvPr/>
        </p:nvSpPr>
        <p:spPr>
          <a:xfrm flipH="1">
            <a:off x="120" y="4498494"/>
            <a:ext cx="2470800" cy="2359500"/>
          </a:xfrm>
          <a:prstGeom prst="rect">
            <a:avLst/>
          </a:prstGeom>
          <a:solidFill>
            <a:srgbClr val="D8DFE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BCC9D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g1ef8b907620_0_0"/>
          <p:cNvSpPr txBox="1">
            <a:spLocks noGrp="1"/>
          </p:cNvSpPr>
          <p:nvPr>
            <p:ph type="title"/>
          </p:nvPr>
        </p:nvSpPr>
        <p:spPr>
          <a:xfrm>
            <a:off x="2958799" y="188479"/>
            <a:ext cx="92331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200"/>
              <a:buFont typeface="Audiowide"/>
              <a:buNone/>
            </a:pPr>
            <a:r>
              <a:rPr lang="pl-PL" sz="3200" b="1" dirty="0">
                <a:solidFill>
                  <a:srgbClr val="2B6CA7"/>
                </a:solidFill>
                <a:latin typeface="Calibri" panose="020F0502020204030204" pitchFamily="34" charset="0"/>
                <a:cs typeface="Calibri" panose="020F0502020204030204" pitchFamily="34" charset="0"/>
                <a:sym typeface="Audiowide"/>
              </a:rPr>
              <a:t>Rekrutacja na studia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6" name="Google Shape;156;g1ef8b907620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66" y="0"/>
            <a:ext cx="2469496" cy="450912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1ef8b907620_0_0"/>
          <p:cNvSpPr txBox="1">
            <a:spLocks noGrp="1"/>
          </p:cNvSpPr>
          <p:nvPr>
            <p:ph type="body" idx="1"/>
          </p:nvPr>
        </p:nvSpPr>
        <p:spPr>
          <a:xfrm>
            <a:off x="2956827" y="1215426"/>
            <a:ext cx="9132000" cy="55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6576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ts val="2400"/>
              <a:buFont typeface="Noto Sans Symbols"/>
              <a:buChar char="▪"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ts val="2400"/>
              <a:buNone/>
            </a:pPr>
            <a:br>
              <a:rPr lang="pl-PL" sz="24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pl-PL" sz="2400" b="1" dirty="0">
                <a:latin typeface="Calibri"/>
                <a:ea typeface="Calibri"/>
                <a:cs typeface="Calibri"/>
                <a:sym typeface="Calibri"/>
              </a:rPr>
            </a:b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ts val="2400"/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g1ef8b90762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50" y="5028024"/>
            <a:ext cx="1190049" cy="1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B86A090C-E327-4748-9620-3E363AFC1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7959" y="928279"/>
            <a:ext cx="6742612" cy="56730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"/>
          <p:cNvSpPr/>
          <p:nvPr/>
        </p:nvSpPr>
        <p:spPr>
          <a:xfrm flipH="1">
            <a:off x="0" y="4498494"/>
            <a:ext cx="2470920" cy="2359506"/>
          </a:xfrm>
          <a:prstGeom prst="rect">
            <a:avLst/>
          </a:prstGeom>
          <a:solidFill>
            <a:srgbClr val="D8DFE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BCC9D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9"/>
          <p:cNvSpPr txBox="1">
            <a:spLocks noGrp="1"/>
          </p:cNvSpPr>
          <p:nvPr>
            <p:ph type="title"/>
          </p:nvPr>
        </p:nvSpPr>
        <p:spPr>
          <a:xfrm>
            <a:off x="2855527" y="615696"/>
            <a:ext cx="9001193" cy="530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200"/>
              <a:buFont typeface="Audiowide"/>
              <a:buNone/>
            </a:pPr>
            <a:r>
              <a:rPr lang="pl-PL" sz="3200" b="1" dirty="0">
                <a:solidFill>
                  <a:srgbClr val="2B6CA7"/>
                </a:solidFill>
                <a:latin typeface="Calibri" panose="020F0502020204030204" pitchFamily="34" charset="0"/>
                <a:cs typeface="Calibri" panose="020F0502020204030204" pitchFamily="34" charset="0"/>
                <a:sym typeface="Audiowide"/>
              </a:rPr>
              <a:t>HARMONOGRAM REKRUTACJI NA STUDIA</a:t>
            </a:r>
            <a:br>
              <a:rPr lang="pl-PL" sz="3200" dirty="0"/>
            </a:br>
            <a:endParaRPr sz="3200" b="1" dirty="0"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166" name="Google Shape;16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66" y="0"/>
            <a:ext cx="2469496" cy="45091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9"/>
          <p:cNvSpPr txBox="1">
            <a:spLocks noGrp="1"/>
          </p:cNvSpPr>
          <p:nvPr>
            <p:ph type="body" idx="1"/>
          </p:nvPr>
        </p:nvSpPr>
        <p:spPr>
          <a:xfrm>
            <a:off x="2932177" y="1146048"/>
            <a:ext cx="9323340" cy="571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endParaRPr sz="2200" b="1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Font typeface="Noto Sans Symbols"/>
              <a:buChar char="▪"/>
            </a:pPr>
            <a:r>
              <a:rPr lang="pl-PL" sz="7200" b="1" dirty="0">
                <a:latin typeface="Calibri"/>
                <a:ea typeface="Calibri"/>
                <a:cs typeface="Calibri"/>
                <a:sym typeface="Calibri"/>
              </a:rPr>
              <a:t>12 marca 2025 </a:t>
            </a:r>
            <a:r>
              <a:rPr lang="pl-PL" sz="7200" dirty="0">
                <a:latin typeface="Calibri"/>
                <a:ea typeface="Calibri"/>
                <a:cs typeface="Calibri"/>
                <a:sym typeface="Calibri"/>
              </a:rPr>
              <a:t>– zakończenie naboru kandydatów - studentów na wydziałach i przekazanie</a:t>
            </a:r>
            <a:br>
              <a:rPr lang="pl-PL" sz="7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pl-PL" sz="7200" dirty="0">
                <a:latin typeface="Calibri"/>
                <a:ea typeface="Calibri"/>
                <a:cs typeface="Calibri"/>
                <a:sym typeface="Calibri"/>
              </a:rPr>
              <a:t>do CRM list kandydatów z informacją, kto wymaga egzaminu językowego</a:t>
            </a:r>
            <a:endParaRPr dirty="0"/>
          </a:p>
          <a:p>
            <a:pPr marL="342900" lvl="0" indent="-2635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Font typeface="Noto Sans Symbols"/>
              <a:buNone/>
            </a:pPr>
            <a:endParaRPr sz="5000" dirty="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ct val="100000"/>
              <a:buFont typeface="Noto Sans Symbols"/>
              <a:buChar char="▪"/>
            </a:pPr>
            <a:r>
              <a:rPr lang="pl-PL" sz="7200" b="1" dirty="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15 marca 2025 </a:t>
            </a:r>
            <a:r>
              <a:rPr lang="pl-PL" sz="7200" dirty="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- egzaminy językowe dla kandydatów; </a:t>
            </a:r>
            <a:r>
              <a:rPr lang="pl-PL" sz="7200" b="1" dirty="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Uwaga: </a:t>
            </a:r>
            <a:r>
              <a:rPr lang="pl-PL" sz="7200" dirty="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zaplanowany jest dodatkowy kurs z j. hiszpańskiego dla studentów, którzy znają j. hiszp. na poziomie min. A1 lub A2 </a:t>
            </a:r>
            <a:endParaRPr dirty="0">
              <a:solidFill>
                <a:srgbClr val="FF9900"/>
              </a:solidFill>
            </a:endParaRPr>
          </a:p>
          <a:p>
            <a:pPr marL="342900" lvl="0" indent="-2635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Font typeface="Noto Sans Symbols"/>
              <a:buNone/>
            </a:pPr>
            <a:endParaRPr sz="50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Font typeface="Noto Sans Symbols"/>
              <a:buChar char="▪"/>
            </a:pPr>
            <a:r>
              <a:rPr lang="pl-PL" sz="7200" b="1" dirty="0">
                <a:latin typeface="Calibri"/>
                <a:ea typeface="Calibri"/>
                <a:cs typeface="Calibri"/>
                <a:sym typeface="Calibri"/>
              </a:rPr>
              <a:t>18 marca 2025 </a:t>
            </a:r>
            <a:r>
              <a:rPr lang="pl-PL" sz="7200" dirty="0">
                <a:latin typeface="Calibri"/>
                <a:ea typeface="Calibri"/>
                <a:cs typeface="Calibri"/>
                <a:sym typeface="Calibri"/>
              </a:rPr>
              <a:t>- sporządzenie wstępnych list kandydatów na wyjazd na wydziałach</a:t>
            </a:r>
            <a:br>
              <a:rPr lang="pl-PL" sz="7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pl-PL" sz="7200" dirty="0">
                <a:latin typeface="Calibri"/>
                <a:ea typeface="Calibri"/>
                <a:cs typeface="Calibri"/>
                <a:sym typeface="Calibri"/>
              </a:rPr>
              <a:t>z uwzględnieniem list rezerwowych</a:t>
            </a:r>
            <a:endParaRPr dirty="0"/>
          </a:p>
          <a:p>
            <a:pPr marL="342900" lvl="0" indent="-2635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Font typeface="Noto Sans Symbols"/>
              <a:buNone/>
            </a:pPr>
            <a:endParaRPr sz="50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ct val="100000"/>
              <a:buFont typeface="Noto Sans Symbols"/>
              <a:buChar char="▪"/>
            </a:pPr>
            <a:r>
              <a:rPr lang="pl-PL" sz="7200" b="1" dirty="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23 marca 2025</a:t>
            </a:r>
            <a:r>
              <a:rPr lang="pl-PL" sz="7200" dirty="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 - spotkanie dla studentów wstępnie zakwalifikowanych*</a:t>
            </a:r>
            <a:endParaRPr dirty="0">
              <a:solidFill>
                <a:srgbClr val="FF9900"/>
              </a:solidFill>
            </a:endParaRPr>
          </a:p>
          <a:p>
            <a:pPr marL="342900" lvl="0" indent="-2635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Font typeface="Noto Sans Symbols"/>
              <a:buNone/>
            </a:pPr>
            <a:endParaRPr sz="50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ct val="100000"/>
              <a:buFont typeface="Noto Sans Symbols"/>
              <a:buChar char="▪"/>
            </a:pPr>
            <a:r>
              <a:rPr lang="pl-PL" sz="7200" b="1" dirty="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30 kwietnia 2025 </a:t>
            </a:r>
            <a:r>
              <a:rPr lang="pl-PL" sz="7200" dirty="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– deadline na złożenie formularzy aplikacyjnych w systemie IRC </a:t>
            </a:r>
            <a:br>
              <a:rPr lang="pl-PL" sz="7200" dirty="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l-PL" sz="7200" dirty="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(wyjazdy na cały rok i semestr zimowy)</a:t>
            </a:r>
            <a:endParaRPr dirty="0">
              <a:solidFill>
                <a:srgbClr val="FF9900"/>
              </a:solidFill>
            </a:endParaRPr>
          </a:p>
          <a:p>
            <a:pPr marL="342900" lvl="0" indent="-2635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Font typeface="Noto Sans Symbols"/>
              <a:buNone/>
            </a:pPr>
            <a:endParaRPr sz="50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9646"/>
              </a:buClr>
              <a:buSzPct val="100000"/>
              <a:buFont typeface="Noto Sans Symbols"/>
              <a:buChar char="▪"/>
            </a:pPr>
            <a:r>
              <a:rPr lang="pl-PL" sz="7200" b="1" dirty="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30 listopada 2025 </a:t>
            </a:r>
            <a:r>
              <a:rPr lang="pl-PL" sz="7200" dirty="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– składanie formularzy aplikacyjnych w systemie IRC</a:t>
            </a:r>
            <a:br>
              <a:rPr lang="pl-PL" sz="7200" dirty="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l-PL" sz="7200" dirty="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 (wyjazdy na semestr letni)</a:t>
            </a:r>
            <a:endParaRPr dirty="0">
              <a:solidFill>
                <a:srgbClr val="F7964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r>
              <a:rPr lang="pl-PL" sz="7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UWAGA! </a:t>
            </a:r>
            <a:r>
              <a:rPr lang="pl-PL" sz="7200" dirty="0">
                <a:latin typeface="Calibri"/>
                <a:ea typeface="Calibri"/>
                <a:cs typeface="Calibri"/>
                <a:sym typeface="Calibri"/>
              </a:rPr>
              <a:t>Oryginały dokumentów należy złożyć do CRM w dniu podpisania umowy finansowej (nie wcześniej niż 3 tygodnie przed planowanym wyjazdem)</a:t>
            </a:r>
            <a:endParaRPr lang="pl-PL" sz="72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r>
              <a:rPr lang="pl-PL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Wydziałowych</a:t>
            </a:r>
            <a:endParaRPr sz="22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br>
              <a:rPr lang="pl-PL" sz="24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pl-PL" sz="2400" b="1" dirty="0">
                <a:latin typeface="Calibri"/>
                <a:ea typeface="Calibri"/>
                <a:cs typeface="Calibri"/>
                <a:sym typeface="Calibri"/>
              </a:rPr>
            </a:b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50" y="5028024"/>
            <a:ext cx="1190049" cy="1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"/>
          <p:cNvSpPr/>
          <p:nvPr/>
        </p:nvSpPr>
        <p:spPr>
          <a:xfrm flipH="1">
            <a:off x="0" y="4498494"/>
            <a:ext cx="2470920" cy="2359506"/>
          </a:xfrm>
          <a:prstGeom prst="rect">
            <a:avLst/>
          </a:prstGeom>
          <a:solidFill>
            <a:srgbClr val="D8DFE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BCC9D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2891742" y="179970"/>
            <a:ext cx="9233201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200"/>
              <a:buFont typeface="Audiowide"/>
              <a:buNone/>
            </a:pPr>
            <a:r>
              <a:rPr lang="pl-PL" sz="3200" b="1" dirty="0">
                <a:solidFill>
                  <a:srgbClr val="2B6CA7"/>
                </a:solidFill>
                <a:latin typeface="Calibri" panose="020F0502020204030204" pitchFamily="34" charset="0"/>
                <a:cs typeface="Calibri" panose="020F0502020204030204" pitchFamily="34" charset="0"/>
                <a:sym typeface="Audiowide"/>
              </a:rPr>
              <a:t>GDZIE SIĘ ZGŁOSIĆ?</a:t>
            </a:r>
            <a:endParaRPr sz="1600" b="1" dirty="0">
              <a:solidFill>
                <a:srgbClr val="2B6CA7"/>
              </a:solidFill>
              <a:latin typeface="Calibri" panose="020F0502020204030204" pitchFamily="34" charset="0"/>
              <a:cs typeface="Calibri" panose="020F0502020204030204" pitchFamily="34" charset="0"/>
              <a:sym typeface="Audiowide"/>
            </a:endParaRPr>
          </a:p>
        </p:txBody>
      </p:sp>
      <p:pic>
        <p:nvPicPr>
          <p:cNvPr id="175" name="Google Shape;17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66" y="0"/>
            <a:ext cx="2469496" cy="450911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0"/>
          <p:cNvSpPr txBox="1">
            <a:spLocks noGrp="1"/>
          </p:cNvSpPr>
          <p:nvPr>
            <p:ph type="body" idx="1"/>
          </p:nvPr>
        </p:nvSpPr>
        <p:spPr>
          <a:xfrm>
            <a:off x="2554224" y="1280160"/>
            <a:ext cx="9570719" cy="552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A2CD"/>
              </a:buClr>
              <a:buSzPct val="112500"/>
            </a:pPr>
            <a:r>
              <a:rPr lang="pl-PL" sz="64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1. ETAP: wybór uczelni partnerskiej, wizyta u Koordynatorów Wydziałowych</a:t>
            </a:r>
            <a:endParaRPr sz="64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r>
              <a:rPr lang="pl-PL" sz="6200" dirty="0">
                <a:latin typeface="Calibri"/>
                <a:ea typeface="Calibri"/>
                <a:cs typeface="Calibri"/>
                <a:sym typeface="Calibri"/>
              </a:rPr>
              <a:t>Należy złożyć u Koordynatorów dokumenty wymagane przez Koordynatorów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r>
              <a:rPr lang="pl-PL" sz="6200" dirty="0">
                <a:latin typeface="Calibri"/>
                <a:ea typeface="Calibri"/>
                <a:cs typeface="Calibri"/>
                <a:sym typeface="Calibri"/>
              </a:rPr>
              <a:t>Nazwiska i adresy Koordynatorów można znaleźć na stronie:</a:t>
            </a:r>
            <a:endParaRPr dirty="0"/>
          </a:p>
          <a:p>
            <a:pPr marL="457200" lvl="0" indent="-43005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CC9D8"/>
              </a:buClr>
              <a:buSzPct val="90000"/>
              <a:buFont typeface="Audiowide"/>
              <a:buNone/>
            </a:pPr>
            <a:endParaRPr sz="19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endParaRPr sz="19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endParaRPr sz="19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endParaRPr sz="6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endParaRPr sz="6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203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ct val="141935"/>
              <a:buFont typeface="Noto Sans Symbols"/>
              <a:buNone/>
            </a:pPr>
            <a:endParaRPr sz="6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935"/>
              <a:buNone/>
            </a:pPr>
            <a:endParaRPr lang="pl-PL" sz="6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935"/>
              <a:buNone/>
            </a:pPr>
            <a:endParaRPr lang="pl-PL" sz="6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935"/>
              <a:buNone/>
            </a:pPr>
            <a:r>
              <a:rPr lang="pl-PL" sz="6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Zakończenie naboru studentów na Wydziałach </a:t>
            </a:r>
            <a:r>
              <a:rPr lang="pl-PL" sz="6200" b="1" u="sng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12 marca 2025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endParaRPr sz="2200" b="1" u="sng" dirty="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endParaRPr sz="2200" b="1" u="sng" dirty="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endParaRPr sz="2200" b="1" u="sng" dirty="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endParaRPr sz="2200" b="1" u="sng" dirty="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endParaRPr sz="2200" b="1" u="sng" dirty="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endParaRPr sz="2200" b="1" u="sng" dirty="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endParaRPr lang="pl-PL" sz="2200" b="1" u="sng" dirty="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endParaRPr lang="pl-PL" sz="2200" b="1" u="sng" dirty="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0000"/>
              <a:buNone/>
            </a:pPr>
            <a:endParaRPr lang="pl-PL" sz="8000" b="1" u="sng" dirty="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CC9D8"/>
              </a:buClr>
              <a:buSzPct val="112500"/>
            </a:pPr>
            <a:r>
              <a:rPr lang="pl-PL" sz="64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2. ETAP</a:t>
            </a:r>
            <a:r>
              <a:rPr lang="pl-PL" sz="6400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: spotkanie informacyjne dla osób wstępnie zakwalifikowanych - </a:t>
            </a:r>
            <a:r>
              <a:rPr lang="pl-PL" sz="64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23 marca 2025*</a:t>
            </a:r>
          </a:p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CC9D8"/>
              </a:buClr>
              <a:buSzPct val="112500"/>
            </a:pPr>
            <a:endParaRPr lang="pl-PL" sz="6400" b="1" dirty="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CC9D8"/>
              </a:buClr>
              <a:buSzPct val="112500"/>
            </a:pPr>
            <a:endParaRPr lang="pl-PL" sz="6400" b="1" dirty="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CC9D8"/>
              </a:buClr>
              <a:buSzPct val="112500"/>
            </a:pPr>
            <a:endParaRPr lang="pl-PL" sz="6400" b="1" dirty="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CC9D8"/>
              </a:buClr>
              <a:buSzPct val="112500"/>
            </a:pPr>
            <a:endParaRPr lang="pl-PL" sz="6400" b="1" dirty="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CC9D8"/>
              </a:buClr>
              <a:buSzPct val="112500"/>
            </a:pPr>
            <a:endParaRPr lang="pl-PL" sz="6400" b="1" dirty="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CC9D8"/>
              </a:buClr>
              <a:buSzPct val="112500"/>
            </a:pPr>
            <a:endParaRPr lang="pl-PL" sz="6400" b="1" dirty="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" indent="0" algn="l">
              <a:lnSpc>
                <a:spcPct val="100000"/>
              </a:lnSpc>
              <a:spcBef>
                <a:spcPts val="0"/>
              </a:spcBef>
              <a:buClr>
                <a:srgbClr val="BCC9D8"/>
              </a:buClr>
              <a:buSzPct val="112500"/>
            </a:pPr>
            <a:endParaRPr lang="pl-PL" sz="8000" b="1" dirty="0">
              <a:solidFill>
                <a:srgbClr val="538CD5"/>
              </a:solidFill>
              <a:latin typeface="Calibri"/>
              <a:cs typeface="Calibri"/>
              <a:sym typeface="Calibri"/>
            </a:endParaRPr>
          </a:p>
          <a:p>
            <a:pPr marL="25400" indent="0">
              <a:lnSpc>
                <a:spcPct val="100000"/>
              </a:lnSpc>
              <a:spcBef>
                <a:spcPts val="0"/>
              </a:spcBef>
              <a:buClr>
                <a:srgbClr val="BCC9D8"/>
              </a:buClr>
              <a:buSzPct val="112500"/>
            </a:pPr>
            <a:r>
              <a:rPr lang="pl-PL" sz="4000" dirty="0">
                <a:solidFill>
                  <a:srgbClr val="538CD5"/>
                </a:solidFill>
                <a:latin typeface="Calibri"/>
                <a:cs typeface="Calibri"/>
                <a:sym typeface="Calibri"/>
              </a:rPr>
              <a:t>*termin będzie jeszcze potwierdzony</a:t>
            </a:r>
          </a:p>
          <a:p>
            <a:pPr marL="25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CC9D8"/>
              </a:buClr>
              <a:buSzPct val="112500"/>
            </a:pPr>
            <a:r>
              <a:rPr lang="pl-PL" sz="64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4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C9D8"/>
              </a:buClr>
              <a:buSzPct val="244444"/>
              <a:buFont typeface="Audiowide"/>
              <a:buNone/>
            </a:pPr>
            <a:endParaRPr sz="3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endParaRPr sz="3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endParaRPr sz="3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endParaRPr sz="2200" b="1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Font typeface="Noto Sans Symbols"/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Font typeface="Noto Sans Symbols"/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br>
              <a:rPr lang="pl-PL" sz="24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pl-PL" sz="2400" b="1" dirty="0">
                <a:latin typeface="Calibri"/>
                <a:ea typeface="Calibri"/>
                <a:cs typeface="Calibri"/>
                <a:sym typeface="Calibri"/>
              </a:rPr>
            </a:b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50" y="5028024"/>
            <a:ext cx="1190049" cy="1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1D92FE9A-8F28-4EF3-B8B9-6FFDD15EA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350" y="2325950"/>
            <a:ext cx="1447060" cy="14470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/>
          <p:nvPr/>
        </p:nvSpPr>
        <p:spPr>
          <a:xfrm flipH="1">
            <a:off x="0" y="4509120"/>
            <a:ext cx="2470920" cy="2348880"/>
          </a:xfrm>
          <a:prstGeom prst="rect">
            <a:avLst/>
          </a:prstGeom>
          <a:solidFill>
            <a:srgbClr val="D8DFE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BCC9D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11"/>
          <p:cNvSpPr txBox="1">
            <a:spLocks noGrp="1"/>
          </p:cNvSpPr>
          <p:nvPr>
            <p:ph type="title"/>
          </p:nvPr>
        </p:nvSpPr>
        <p:spPr>
          <a:xfrm>
            <a:off x="2958799" y="246062"/>
            <a:ext cx="9233201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600"/>
              <a:buFont typeface="Audiowide"/>
              <a:buNone/>
            </a:pPr>
            <a:r>
              <a:rPr lang="pl-PL" sz="3600" b="1" dirty="0">
                <a:solidFill>
                  <a:srgbClr val="2B6CA7"/>
                </a:solidFill>
                <a:latin typeface="Calibri" panose="020F0502020204030204" pitchFamily="34" charset="0"/>
                <a:cs typeface="Calibri" panose="020F0502020204030204" pitchFamily="34" charset="0"/>
                <a:sym typeface="Audiowide"/>
              </a:rPr>
              <a:t>STYPENDIUM</a:t>
            </a:r>
            <a:endParaRPr sz="3600" dirty="0">
              <a:solidFill>
                <a:srgbClr val="2B6CA7"/>
              </a:solidFill>
              <a:latin typeface="Calibri" panose="020F0502020204030204" pitchFamily="34" charset="0"/>
              <a:cs typeface="Calibri" panose="020F0502020204030204" pitchFamily="34" charset="0"/>
              <a:sym typeface="Audiowide"/>
            </a:endParaRPr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" y="0"/>
            <a:ext cx="2470209" cy="4509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0"/>
            <a:ext cx="2470921" cy="450911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1"/>
          <p:cNvSpPr txBox="1">
            <a:spLocks noGrp="1"/>
          </p:cNvSpPr>
          <p:nvPr>
            <p:ph type="body" idx="1"/>
          </p:nvPr>
        </p:nvSpPr>
        <p:spPr>
          <a:xfrm>
            <a:off x="2771775" y="1143000"/>
            <a:ext cx="8915400" cy="509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Stypendium jest </a:t>
            </a:r>
            <a:r>
              <a:rPr lang="pl-PL" sz="2000" b="1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formą dofinansowania </a:t>
            </a: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na studiach za granicą i nie pokrywa pełnych kosztów pobytu</a:t>
            </a:r>
            <a:endParaRPr dirty="0"/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endParaRPr sz="20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Stawki </a:t>
            </a:r>
            <a:r>
              <a:rPr lang="pl-PL" sz="2000" u="sng" dirty="0">
                <a:latin typeface="Calibri"/>
                <a:ea typeface="Calibri"/>
                <a:cs typeface="Calibri"/>
                <a:sym typeface="Calibri"/>
              </a:rPr>
              <a:t>miesięczne zależą od kraju wyjazdu</a:t>
            </a:r>
            <a:endParaRPr dirty="0"/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endParaRPr sz="2000" dirty="0"/>
          </a:p>
          <a:p>
            <a:pPr lvl="0" indent="-457200">
              <a:buSzPts val="2000"/>
              <a:buFont typeface="Noto Sans Symbols"/>
              <a:buChar char="▪"/>
            </a:pP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Wypłata w 2 ratach:</a:t>
            </a:r>
          </a:p>
          <a:p>
            <a:pPr marL="0" lvl="0" indent="0">
              <a:buSzPts val="2000"/>
            </a:pP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	80% grantu przed wyjazdem</a:t>
            </a:r>
            <a:br>
              <a:rPr lang="pl-PL" sz="2000" dirty="0">
                <a:latin typeface="Calibri"/>
                <a:ea typeface="Calibri"/>
                <a:cs typeface="Calibri"/>
                <a:sym typeface="Calibri"/>
              </a:rPr>
            </a:b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	do 20% grantu po powrocie i rozliczeniu się z dokumentów</a:t>
            </a:r>
            <a:endParaRPr dirty="0"/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endParaRPr sz="2000"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Pobyt w instytucji przyjmującej musi mieścić się w okresie: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None/>
            </a:pPr>
            <a:r>
              <a:rPr lang="pl-PL" sz="2000" dirty="0"/>
              <a:t>                        	</a:t>
            </a:r>
            <a:r>
              <a:rPr lang="pl-PL" sz="2000" b="1" dirty="0">
                <a:solidFill>
                  <a:srgbClr val="FF9900"/>
                </a:solidFill>
              </a:rPr>
              <a:t>od 1 lipca 2025 do 30 września 2026</a:t>
            </a:r>
            <a:endParaRPr dirty="0">
              <a:solidFill>
                <a:srgbClr val="FF9900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endParaRPr dirty="0"/>
          </a:p>
        </p:txBody>
      </p:sp>
      <p:pic>
        <p:nvPicPr>
          <p:cNvPr id="189" name="Google Shape;189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450" y="5028024"/>
            <a:ext cx="1190049" cy="1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"/>
          <p:cNvSpPr txBox="1">
            <a:spLocks noGrp="1"/>
          </p:cNvSpPr>
          <p:nvPr>
            <p:ph type="title"/>
          </p:nvPr>
        </p:nvSpPr>
        <p:spPr>
          <a:xfrm>
            <a:off x="399040" y="338086"/>
            <a:ext cx="9275626" cy="92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200"/>
              <a:buFont typeface="Audiowide"/>
              <a:buNone/>
            </a:pPr>
            <a:r>
              <a:rPr lang="pl-PL" sz="3200" b="1" cap="none" dirty="0">
                <a:solidFill>
                  <a:srgbClr val="2B6CA7"/>
                </a:solidFill>
                <a:latin typeface="Calibri" panose="020F0502020204030204" pitchFamily="34" charset="0"/>
                <a:cs typeface="Calibri" panose="020F0502020204030204" pitchFamily="34" charset="0"/>
                <a:sym typeface="Audiowide"/>
              </a:rPr>
              <a:t>Wysokość dofinansowania (studia)</a:t>
            </a:r>
            <a:br>
              <a:rPr lang="pl-PL" sz="3200" b="1" cap="none" dirty="0">
                <a:solidFill>
                  <a:srgbClr val="2B6CA7"/>
                </a:solidFill>
                <a:latin typeface="Calibri" panose="020F0502020204030204" pitchFamily="34" charset="0"/>
                <a:cs typeface="Calibri" panose="020F0502020204030204" pitchFamily="34" charset="0"/>
                <a:sym typeface="Audiowide"/>
              </a:rPr>
            </a:br>
            <a:r>
              <a:rPr lang="pl-PL" sz="3200" b="1" cap="none" dirty="0">
                <a:solidFill>
                  <a:srgbClr val="2B6CA7"/>
                </a:solidFill>
                <a:latin typeface="Calibri" panose="020F0502020204030204" pitchFamily="34" charset="0"/>
                <a:cs typeface="Calibri" panose="020F0502020204030204" pitchFamily="34" charset="0"/>
                <a:sym typeface="Audiowide"/>
              </a:rPr>
              <a:t>Wyjazdy na studia: od 2 do 12 miesięcy*</a:t>
            </a:r>
            <a:br>
              <a:rPr lang="pl-PL" sz="3200" b="1" cap="none" dirty="0">
                <a:solidFill>
                  <a:srgbClr val="538CD5"/>
                </a:solidFill>
                <a:latin typeface="Audiowide"/>
                <a:ea typeface="Audiowide"/>
                <a:cs typeface="Audiowide"/>
                <a:sym typeface="Audiowide"/>
              </a:rPr>
            </a:br>
            <a:endParaRPr sz="3200" dirty="0">
              <a:latin typeface="Audiowide"/>
              <a:ea typeface="Audiowide"/>
              <a:cs typeface="Audiowide"/>
              <a:sym typeface="Audiowide"/>
            </a:endParaRPr>
          </a:p>
        </p:txBody>
      </p:sp>
      <p:graphicFrame>
        <p:nvGraphicFramePr>
          <p:cNvPr id="195" name="Google Shape;195;p12"/>
          <p:cNvGraphicFramePr/>
          <p:nvPr>
            <p:extLst>
              <p:ext uri="{D42A27DB-BD31-4B8C-83A1-F6EECF244321}">
                <p14:modId xmlns:p14="http://schemas.microsoft.com/office/powerpoint/2010/main" val="1760365191"/>
              </p:ext>
            </p:extLst>
          </p:nvPr>
        </p:nvGraphicFramePr>
        <p:xfrm>
          <a:off x="2634775" y="1262356"/>
          <a:ext cx="8320834" cy="5271218"/>
        </p:xfrm>
        <a:graphic>
          <a:graphicData uri="http://schemas.openxmlformats.org/drawingml/2006/table">
            <a:tbl>
              <a:tblPr firstRow="1" bandRow="1">
                <a:noFill/>
                <a:tableStyleId>{11EF1C07-3C77-427B-9663-7825742BFB18}</a:tableStyleId>
              </a:tblPr>
              <a:tblGrid>
                <a:gridCol w="4160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0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30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800" u="none" strike="noStrike" cap="none"/>
                        <a:t>Kraje należące do danej grupy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b">
                    <a:solidFill>
                      <a:srgbClr val="8DA2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800"/>
                        <a:t>Miesięczna stawka stypendium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800"/>
                        <a:t>w EURO</a:t>
                      </a:r>
                      <a:endParaRPr/>
                    </a:p>
                  </a:txBody>
                  <a:tcPr marL="91450" marR="91450" marT="45725" marB="45725" anchor="b">
                    <a:solidFill>
                      <a:srgbClr val="8DA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l-PL" sz="1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Grupa 1</a:t>
                      </a:r>
                      <a:r>
                        <a:rPr lang="pl-PL" sz="1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Austria, Belgia, Dania, Finlandia,  Francja, Islandia, Irlandia, Liechtenstein, Luksemburg, Niderlandy, Niemcy, Norwegia, Szwecja, Włochy oraz kraje region</a:t>
                      </a:r>
                      <a:r>
                        <a:rPr lang="pl-PL" sz="18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 13 i 14*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l-PL" sz="1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670 €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687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l-PL" sz="1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Grupa 2</a:t>
                      </a:r>
                      <a:r>
                        <a:rPr lang="pl-PL" sz="1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Cypr, Czechy, Estonia, Grecja, Hiszpania, Łotwa, Malta, Portugalia, Słowacja, Słowenia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pl-PL" sz="1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670 €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687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l-PL" sz="1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Grupa 3</a:t>
                      </a:r>
                      <a:r>
                        <a:rPr lang="pl-PL" sz="1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Bułgaria, Chorwacja, Litwa, Macedonia Północna, Rumunia, Serbia, Turcja, Węgry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l-PL" sz="1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600 €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6" name="Google Shape;19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50" y="4871850"/>
            <a:ext cx="1729224" cy="14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2"/>
          <p:cNvSpPr txBox="1"/>
          <p:nvPr/>
        </p:nvSpPr>
        <p:spPr>
          <a:xfrm>
            <a:off x="2634775" y="6129325"/>
            <a:ext cx="36456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14 - UK, Szwajcaria, Wyspy Owcze</a:t>
            </a:r>
            <a:endParaRPr sz="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13 - Andora, Monako, San Marino, Watykan</a:t>
            </a:r>
            <a:endParaRPr sz="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"/>
          <p:cNvSpPr/>
          <p:nvPr/>
        </p:nvSpPr>
        <p:spPr>
          <a:xfrm>
            <a:off x="2550168" y="258875"/>
            <a:ext cx="844905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 b="1" i="0" u="none" strike="noStrike" cap="none" dirty="0">
                <a:solidFill>
                  <a:srgbClr val="2B6CA7"/>
                </a:solidFill>
                <a:latin typeface="Calibri" panose="020F0502020204030204" pitchFamily="34" charset="0"/>
                <a:ea typeface="Audiowide"/>
                <a:cs typeface="Calibri" panose="020F0502020204030204" pitchFamily="34" charset="0"/>
                <a:sym typeface="Audiowide"/>
              </a:rPr>
              <a:t>Inne możliwości dofinansowania</a:t>
            </a:r>
            <a:endParaRPr sz="3200" b="0" i="0" u="none" strike="noStrike" cap="none" dirty="0">
              <a:solidFill>
                <a:srgbClr val="2B6CA7"/>
              </a:solidFill>
              <a:latin typeface="Calibri" panose="020F0502020204030204" pitchFamily="34" charset="0"/>
              <a:ea typeface="Audiowide"/>
              <a:cs typeface="Calibri" panose="020F0502020204030204" pitchFamily="34" charset="0"/>
              <a:sym typeface="Audiowide"/>
            </a:endParaRPr>
          </a:p>
        </p:txBody>
      </p:sp>
      <p:sp>
        <p:nvSpPr>
          <p:cNvPr id="203" name="Google Shape;203;p13"/>
          <p:cNvSpPr/>
          <p:nvPr/>
        </p:nvSpPr>
        <p:spPr>
          <a:xfrm flipH="1">
            <a:off x="0" y="4509120"/>
            <a:ext cx="2470920" cy="2348880"/>
          </a:xfrm>
          <a:prstGeom prst="rect">
            <a:avLst/>
          </a:prstGeom>
          <a:solidFill>
            <a:srgbClr val="D8DFE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BCC9D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" y="0"/>
            <a:ext cx="2470209" cy="4509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0"/>
            <a:ext cx="2470921" cy="450911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3"/>
          <p:cNvSpPr txBox="1">
            <a:spLocks noGrp="1"/>
          </p:cNvSpPr>
          <p:nvPr>
            <p:ph type="body" idx="1"/>
          </p:nvPr>
        </p:nvSpPr>
        <p:spPr>
          <a:xfrm>
            <a:off x="2770227" y="1032022"/>
            <a:ext cx="8915400" cy="509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Dodatkowe stypendium Rady Miasta Wrocławia - informacje w na stronie </a:t>
            </a:r>
            <a:r>
              <a:rPr lang="pl-PL" sz="2000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Wrocławskiego Centrum Akademickiego 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endParaRPr lang="pl-PL" sz="2000" u="sng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pl-PL" sz="2000" u="sng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Dofinansowanie dla osób z orzeczonym stopniem  niepełnosprawności </a:t>
            </a:r>
            <a:b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 wysokości </a:t>
            </a:r>
            <a:r>
              <a:rPr lang="pl-PL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250 € </a:t>
            </a: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miesięcznie. W przypadku większego zapotrzebowania </a:t>
            </a:r>
            <a:r>
              <a:rPr lang="pl-PL" sz="2000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należy złożyć dodatkowy wniosek co najmniej miesiąc przed rozpoczęciem mobilności</a:t>
            </a: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rozliczenie wniosku na podstawie kosztów rzeczywistych, co oznacza konieczność ich dokumentowania dowodami finansowymi (faktury, rachunki, bilety)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Dodatkowe dofinansowanie w wysokości </a:t>
            </a:r>
            <a:r>
              <a:rPr lang="pl-PL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250</a:t>
            </a: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€</a:t>
            </a: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na każdy miesiąc pobytu </a:t>
            </a:r>
            <a:b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l-PL" sz="2000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 studia</a:t>
            </a: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dla studentów uprawnionych w trakcie rekrutacji do stypendium socjalnego na </a:t>
            </a:r>
            <a:r>
              <a:rPr lang="pl-PL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PWr</a:t>
            </a: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(na podstawie zaświadczenia/kopia decyzji)</a:t>
            </a:r>
          </a:p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endParaRPr lang="pl-PL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endParaRPr dirty="0"/>
          </a:p>
        </p:txBody>
      </p:sp>
      <p:pic>
        <p:nvPicPr>
          <p:cNvPr id="207" name="Google Shape;20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450" y="5028025"/>
            <a:ext cx="1286599" cy="11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4C0BAD7B-23F7-45A2-AB40-47C6C2403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4897" y="1413762"/>
            <a:ext cx="1158812" cy="115881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CBB010A-7075-4620-AC82-DBB18B86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001" y="195209"/>
            <a:ext cx="7752173" cy="709666"/>
          </a:xfrm>
        </p:spPr>
        <p:txBody>
          <a:bodyPr>
            <a:normAutofit/>
          </a:bodyPr>
          <a:lstStyle/>
          <a:p>
            <a:r>
              <a:rPr lang="pl-PL" sz="3100" b="1" dirty="0">
                <a:solidFill>
                  <a:srgbClr val="558ED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Dofinansowanie SMS/SMT - nowość</a:t>
            </a:r>
            <a:endParaRPr lang="pl-P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1EB4F33-209F-4BDF-B46C-3F64F89867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Google Shape;148;p23">
            <a:extLst>
              <a:ext uri="{FF2B5EF4-FFF2-40B4-BE49-F238E27FC236}">
                <a16:creationId xmlns:a16="http://schemas.microsoft.com/office/drawing/2014/main" id="{9ED8E6AE-D320-4AD7-A3F2-9D7BC27F07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2638" y="1068512"/>
            <a:ext cx="9888529" cy="5346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96;p12">
            <a:extLst>
              <a:ext uri="{FF2B5EF4-FFF2-40B4-BE49-F238E27FC236}">
                <a16:creationId xmlns:a16="http://schemas.microsoft.com/office/drawing/2014/main" id="{A159A1B4-2A3F-4095-95B3-1B24BE6CE0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51" y="5129303"/>
            <a:ext cx="1729224" cy="1482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0506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CBB010A-7075-4620-AC82-DBB18B865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100" b="1" dirty="0">
                <a:solidFill>
                  <a:srgbClr val="558ED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Dofinansowanie SMS/SMT - nowość</a:t>
            </a:r>
            <a:endParaRPr lang="pl-P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1EB4F33-209F-4BDF-B46C-3F64F8986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375" y="1181528"/>
            <a:ext cx="9638800" cy="5060522"/>
          </a:xfrm>
        </p:spPr>
        <p:txBody>
          <a:bodyPr>
            <a:normAutofit/>
          </a:bodyPr>
          <a:lstStyle/>
          <a:p>
            <a:r>
              <a:rPr lang="pl-PL" sz="2400" b="1" dirty="0">
                <a:latin typeface="Calibri" panose="020F0502020204030204" pitchFamily="34" charset="0"/>
                <a:cs typeface="Calibri" panose="020F0502020204030204" pitchFamily="34" charset="0"/>
              </a:rPr>
              <a:t>Wsparcie indywidualne na pokrycie kosztów utrzymania w czasie</a:t>
            </a:r>
          </a:p>
          <a:p>
            <a:r>
              <a:rPr lang="pl-PL" sz="2400" b="1" dirty="0">
                <a:latin typeface="Calibri" panose="020F0502020204030204" pitchFamily="34" charset="0"/>
                <a:cs typeface="Calibri" panose="020F0502020204030204" pitchFamily="34" charset="0"/>
              </a:rPr>
              <a:t>podróży przed rozpoczęciem działania i po jego zakończeniu:</a:t>
            </a:r>
          </a:p>
          <a:p>
            <a:endParaRPr lang="pl-P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▪ dla uczestników otrzymujących ryczałt na podróż standardową </a:t>
            </a:r>
            <a:b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to maksymalnie wsparcie indywidualne na 2 dni podróży,</a:t>
            </a:r>
          </a:p>
          <a:p>
            <a:endParaRPr lang="pl-P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▪ dla uczestników otrzymujących ryczałt „</a:t>
            </a:r>
            <a:r>
              <a:rPr lang="pl-P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travel</a:t>
            </a:r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” to maksymalnie</a:t>
            </a:r>
          </a:p>
          <a:p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   wsparcie indywidualnie do 4 dni podróży w zależności od odległości (ustalone przez Uczelnię)</a:t>
            </a:r>
          </a:p>
        </p:txBody>
      </p:sp>
      <p:pic>
        <p:nvPicPr>
          <p:cNvPr id="5" name="Google Shape;196;p12">
            <a:extLst>
              <a:ext uri="{FF2B5EF4-FFF2-40B4-BE49-F238E27FC236}">
                <a16:creationId xmlns:a16="http://schemas.microsoft.com/office/drawing/2014/main" id="{A159A1B4-2A3F-4095-95B3-1B24BE6CE0C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151" y="5129303"/>
            <a:ext cx="1729224" cy="148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53;p31">
            <a:extLst>
              <a:ext uri="{FF2B5EF4-FFF2-40B4-BE49-F238E27FC236}">
                <a16:creationId xmlns:a16="http://schemas.microsoft.com/office/drawing/2014/main" id="{1B62E9B8-3A7E-4682-A9DD-20E562A460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2" y="0"/>
            <a:ext cx="2259604" cy="43459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699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 txBox="1">
            <a:spLocks noGrp="1"/>
          </p:cNvSpPr>
          <p:nvPr>
            <p:ph type="body" idx="1"/>
          </p:nvPr>
        </p:nvSpPr>
        <p:spPr>
          <a:xfrm>
            <a:off x="3076183" y="1819928"/>
            <a:ext cx="8915400" cy="509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Podróż z wykorzystaniem niskoemisyjnych środków transportu takich jak autobus, pociąg lub wspólne korzystanie z samochodu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endParaRPr lang="pl-PL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Podróż niskoemisyjnymi środkami transportu w jedną stroną nie jest podstawą do uznania podróży jako „</a:t>
            </a:r>
            <a:r>
              <a:rPr lang="pl-PL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travel</a:t>
            </a: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” i przyznania podwyższonego ryczałtu </a:t>
            </a:r>
            <a:b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 podróż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endParaRPr lang="pl-PL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Wprowadzenie obowiązku/zalecenia podróży niskoemisyjnymi środkami transportu do 499 km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endParaRPr lang="pl-PL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</a:pPr>
            <a:r>
              <a:rPr lang="pl-PL" sz="2000" b="1" dirty="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WAŻNE:</a:t>
            </a:r>
            <a:r>
              <a:rPr lang="pl-PL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000" b="1" dirty="0">
                <a:latin typeface="Calibri"/>
                <a:ea typeface="Calibri"/>
                <a:cs typeface="Calibri"/>
                <a:sym typeface="Calibri"/>
              </a:rPr>
              <a:t>dni podróży nie mogą pokrywać się z okresem wymiany</a:t>
            </a:r>
            <a:endParaRPr dirty="0"/>
          </a:p>
          <a:p>
            <a:pPr marL="34290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endParaRPr dirty="0"/>
          </a:p>
        </p:txBody>
      </p:sp>
      <p:sp>
        <p:nvSpPr>
          <p:cNvPr id="213" name="Google Shape;213;p14"/>
          <p:cNvSpPr/>
          <p:nvPr/>
        </p:nvSpPr>
        <p:spPr>
          <a:xfrm>
            <a:off x="1786051" y="439766"/>
            <a:ext cx="354776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200"/>
              <a:buFont typeface="Audiowide"/>
              <a:buNone/>
            </a:pPr>
            <a:r>
              <a:rPr lang="pl-PL" sz="3200" b="1" i="0" u="none" strike="noStrike" cap="none">
                <a:solidFill>
                  <a:srgbClr val="00B050"/>
                </a:solidFill>
                <a:latin typeface="Audiowide"/>
                <a:ea typeface="Audiowide"/>
                <a:cs typeface="Audiowide"/>
                <a:sym typeface="Audiowide"/>
              </a:rPr>
              <a:t>„Green Travel”</a:t>
            </a:r>
            <a:endParaRPr sz="3200" b="0" i="0" u="none" strike="noStrike" cap="non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214" name="Google Shape;21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417" y="75528"/>
            <a:ext cx="1432437" cy="214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417" y="1973555"/>
            <a:ext cx="2518983" cy="167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8818" y="3303244"/>
            <a:ext cx="1526312" cy="228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05130" y="3880651"/>
            <a:ext cx="1295480" cy="1943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2400" y="145950"/>
            <a:ext cx="1179675" cy="101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14;p14">
            <a:extLst>
              <a:ext uri="{FF2B5EF4-FFF2-40B4-BE49-F238E27FC236}">
                <a16:creationId xmlns:a16="http://schemas.microsoft.com/office/drawing/2014/main" id="{6EC39670-B80F-49E0-94AF-9920B770B7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417" y="85130"/>
            <a:ext cx="1432437" cy="2144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ef7da03a33_0_0"/>
          <p:cNvSpPr txBox="1">
            <a:spLocks noGrp="1"/>
          </p:cNvSpPr>
          <p:nvPr>
            <p:ph type="title"/>
          </p:nvPr>
        </p:nvSpPr>
        <p:spPr>
          <a:xfrm>
            <a:off x="2771775" y="165100"/>
            <a:ext cx="89154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600" b="1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Kilka słów o Programie</a:t>
            </a:r>
            <a:endParaRPr/>
          </a:p>
        </p:txBody>
      </p:sp>
      <p:sp>
        <p:nvSpPr>
          <p:cNvPr id="73" name="Google Shape;73;g1ef7da03a33_0_0"/>
          <p:cNvSpPr txBox="1">
            <a:spLocks noGrp="1"/>
          </p:cNvSpPr>
          <p:nvPr>
            <p:ph type="body" idx="1"/>
          </p:nvPr>
        </p:nvSpPr>
        <p:spPr>
          <a:xfrm>
            <a:off x="2771775" y="1143000"/>
            <a:ext cx="8915400" cy="5099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ct val="39285"/>
              <a:buFont typeface="Arial"/>
              <a:buNone/>
            </a:pPr>
            <a:r>
              <a:rPr lang="pl-PL" b="1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pl-PL" dirty="0" err="1"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pl-PL" b="1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pl-PL" dirty="0" err="1">
                <a:latin typeface="Calibri"/>
                <a:ea typeface="Calibri"/>
                <a:cs typeface="Calibri"/>
                <a:sym typeface="Calibri"/>
              </a:rPr>
              <a:t>opean</a:t>
            </a:r>
            <a:r>
              <a:rPr lang="pl-PL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dirty="0" err="1">
                <a:latin typeface="Calibri"/>
                <a:ea typeface="Calibri"/>
                <a:cs typeface="Calibri"/>
                <a:sym typeface="Calibri"/>
              </a:rPr>
              <a:t>Community</a:t>
            </a:r>
            <a:r>
              <a:rPr lang="pl-PL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pl-PL" dirty="0">
                <a:latin typeface="Calibri"/>
                <a:ea typeface="Calibri"/>
                <a:cs typeface="Calibri"/>
                <a:sym typeface="Calibri"/>
              </a:rPr>
              <a:t>ction </a:t>
            </a:r>
            <a:r>
              <a:rPr lang="pl-PL" b="1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pl-PL" dirty="0" err="1">
                <a:latin typeface="Calibri"/>
                <a:ea typeface="Calibri"/>
                <a:cs typeface="Calibri"/>
                <a:sym typeface="Calibri"/>
              </a:rPr>
              <a:t>cheme</a:t>
            </a:r>
            <a:r>
              <a:rPr lang="pl-PL" dirty="0">
                <a:latin typeface="Calibri"/>
                <a:ea typeface="Calibri"/>
                <a:cs typeface="Calibri"/>
                <a:sym typeface="Calibri"/>
              </a:rPr>
              <a:t> for the </a:t>
            </a:r>
            <a:r>
              <a:rPr lang="pl-PL" b="1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pl-PL" dirty="0" err="1">
                <a:latin typeface="Calibri"/>
                <a:ea typeface="Calibri"/>
                <a:cs typeface="Calibri"/>
                <a:sym typeface="Calibri"/>
              </a:rPr>
              <a:t>obility</a:t>
            </a:r>
            <a:r>
              <a:rPr lang="pl-PL" dirty="0"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pl-PL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pl-PL" dirty="0">
                <a:latin typeface="Calibri"/>
                <a:ea typeface="Calibri"/>
                <a:cs typeface="Calibri"/>
                <a:sym typeface="Calibri"/>
              </a:rPr>
              <a:t>niversity </a:t>
            </a:r>
            <a:r>
              <a:rPr lang="pl-PL" b="1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pl-PL" dirty="0" err="1">
                <a:latin typeface="Calibri"/>
                <a:ea typeface="Calibri"/>
                <a:cs typeface="Calibri"/>
                <a:sym typeface="Calibri"/>
              </a:rPr>
              <a:t>tudents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6075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Program Erasmus powstał w 1987 r. jako program wymiany dla studentów szkół wyższych. </a:t>
            </a:r>
            <a:br>
              <a:rPr lang="pl-PL" sz="2000" dirty="0">
                <a:latin typeface="Calibri"/>
                <a:ea typeface="Calibri"/>
                <a:cs typeface="Calibri"/>
                <a:sym typeface="Calibri"/>
              </a:rPr>
            </a:b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W pierwszym roku wzięło w nim udział ok. 3200 studentów </a:t>
            </a:r>
            <a:br>
              <a:rPr lang="pl-PL" sz="2000" dirty="0">
                <a:latin typeface="Calibri"/>
                <a:ea typeface="Calibri"/>
                <a:cs typeface="Calibri"/>
                <a:sym typeface="Calibri"/>
              </a:rPr>
            </a:b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z 11 europejskich państw: Belgii, Danii, Niemiec, Grecji, Francji, Irlandii, Włoch, Holandii, Portugalii, Hiszpanii i Wielkiej Brytanii. Dzisiaj Erasmus+ oferuje wiele możliwości </a:t>
            </a:r>
            <a:br>
              <a:rPr lang="pl-PL" sz="2000" dirty="0">
                <a:latin typeface="Calibri"/>
                <a:ea typeface="Calibri"/>
                <a:cs typeface="Calibri"/>
                <a:sym typeface="Calibri"/>
              </a:rPr>
            </a:b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w szkolnictwie wyższym, kształceniu i szkoleniu zawodowym, kształceniu ogólnym </a:t>
            </a:r>
            <a:br>
              <a:rPr lang="pl-PL" sz="2000" dirty="0">
                <a:latin typeface="Calibri"/>
                <a:ea typeface="Calibri"/>
                <a:cs typeface="Calibri"/>
                <a:sym typeface="Calibri"/>
              </a:rPr>
            </a:b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i kształceniu dorosłych oraz w dziedzinach młodzieży i sportu. </a:t>
            </a:r>
            <a:r>
              <a:rPr lang="pl-PL" sz="2000" b="1" dirty="0">
                <a:latin typeface="Calibri"/>
                <a:ea typeface="Calibri"/>
                <a:cs typeface="Calibri"/>
                <a:sym typeface="Calibri"/>
              </a:rPr>
              <a:t>W Polsce od roku 1998.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6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pl-PL" sz="2000" b="1" dirty="0">
                <a:latin typeface="Calibri"/>
                <a:ea typeface="Calibri"/>
                <a:cs typeface="Calibri"/>
                <a:sym typeface="Calibri"/>
              </a:rPr>
              <a:t>Poprzednie nazwy Programu: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55000"/>
              <a:buFont typeface="Arial"/>
              <a:buNone/>
            </a:pP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1987-1993 – Erasmus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55000"/>
              <a:buFont typeface="Arial"/>
              <a:buNone/>
            </a:pP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1994-1999 – </a:t>
            </a:r>
            <a:r>
              <a:rPr lang="pl-PL" sz="2000" dirty="0" err="1">
                <a:latin typeface="Calibri"/>
                <a:ea typeface="Calibri"/>
                <a:cs typeface="Calibri"/>
                <a:sym typeface="Calibri"/>
              </a:rPr>
              <a:t>Socrates</a:t>
            </a: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 I (</a:t>
            </a:r>
            <a:r>
              <a:rPr lang="pl-PL" sz="2000" dirty="0" err="1">
                <a:latin typeface="Calibri"/>
                <a:ea typeface="Calibri"/>
                <a:cs typeface="Calibri"/>
                <a:sym typeface="Calibri"/>
              </a:rPr>
              <a:t>Socrates</a:t>
            </a: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/Erasmus)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55000"/>
              <a:buFont typeface="Arial"/>
              <a:buNone/>
            </a:pP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2000-2006 – </a:t>
            </a:r>
            <a:r>
              <a:rPr lang="pl-PL" sz="2000" dirty="0" err="1">
                <a:latin typeface="Calibri"/>
                <a:ea typeface="Calibri"/>
                <a:cs typeface="Calibri"/>
                <a:sym typeface="Calibri"/>
              </a:rPr>
              <a:t>Socrates</a:t>
            </a: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 II (</a:t>
            </a:r>
            <a:r>
              <a:rPr lang="pl-PL" sz="2000" dirty="0" err="1">
                <a:latin typeface="Calibri"/>
                <a:ea typeface="Calibri"/>
                <a:cs typeface="Calibri"/>
                <a:sym typeface="Calibri"/>
              </a:rPr>
              <a:t>Socrates</a:t>
            </a: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/Erasmus)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55000"/>
              <a:buFont typeface="Arial"/>
              <a:buNone/>
            </a:pP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2007-2013 – The </a:t>
            </a:r>
            <a:r>
              <a:rPr lang="pl-PL" sz="2000" dirty="0" err="1">
                <a:latin typeface="Calibri"/>
                <a:ea typeface="Calibri"/>
                <a:cs typeface="Calibri"/>
                <a:sym typeface="Calibri"/>
              </a:rPr>
              <a:t>Lifelong</a:t>
            </a: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 Learning </a:t>
            </a:r>
            <a:r>
              <a:rPr lang="pl-PL" sz="2000" dirty="0" err="1">
                <a:latin typeface="Calibri"/>
                <a:ea typeface="Calibri"/>
                <a:cs typeface="Calibri"/>
                <a:sym typeface="Calibri"/>
              </a:rPr>
              <a:t>Programme</a:t>
            </a: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 (LLP-Erasmus)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55000"/>
              <a:buFont typeface="Arial"/>
              <a:buNone/>
            </a:pP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 	</a:t>
            </a:r>
            <a:r>
              <a:rPr lang="pl-PL" sz="2000" b="1" dirty="0">
                <a:latin typeface="Calibri"/>
                <a:ea typeface="Calibri"/>
                <a:cs typeface="Calibri"/>
                <a:sym typeface="Calibri"/>
              </a:rPr>
              <a:t>od 2014  </a:t>
            </a: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-  </a:t>
            </a:r>
            <a:r>
              <a:rPr lang="pl-PL" sz="20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Erasmus+</a:t>
            </a:r>
            <a:endParaRPr sz="20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4" name="Google Shape;74;g1ef7da03a3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900" y="271400"/>
            <a:ext cx="2364927" cy="373855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0"/>
              </a:srgbClr>
            </a:outerShdw>
          </a:effectLst>
        </p:spPr>
      </p:pic>
      <p:pic>
        <p:nvPicPr>
          <p:cNvPr id="75" name="Google Shape;75;g1ef7da03a3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25" y="5645324"/>
            <a:ext cx="1190049" cy="1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5"/>
          <p:cNvSpPr/>
          <p:nvPr/>
        </p:nvSpPr>
        <p:spPr>
          <a:xfrm flipH="1">
            <a:off x="0" y="4509120"/>
            <a:ext cx="2470920" cy="2348880"/>
          </a:xfrm>
          <a:prstGeom prst="rect">
            <a:avLst/>
          </a:prstGeom>
          <a:solidFill>
            <a:srgbClr val="D8DFE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BCC9D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5" name="Google Shape;32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" y="0"/>
            <a:ext cx="2470209" cy="4509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"/>
            <a:ext cx="2470921" cy="450911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5"/>
          <p:cNvSpPr txBox="1">
            <a:spLocks noGrp="1"/>
          </p:cNvSpPr>
          <p:nvPr>
            <p:ph type="body" idx="1"/>
          </p:nvPr>
        </p:nvSpPr>
        <p:spPr>
          <a:xfrm>
            <a:off x="2771775" y="1143000"/>
            <a:ext cx="8915400" cy="509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przed wyjazdem zalecany jest test językowy online </a:t>
            </a:r>
            <a:r>
              <a:rPr lang="pl-PL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OLS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nie wolno łączyć programów finansowanych przez UE</a:t>
            </a:r>
            <a:endParaRPr sz="20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jesteś odpowiedzialny za dopełnienie wszystkich wymaganych formalności</a:t>
            </a:r>
            <a:endParaRPr dirty="0"/>
          </a:p>
          <a:p>
            <a:pPr marL="342900" lvl="0" indent="-342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E36C09"/>
              </a:buClr>
              <a:buSzPts val="2400"/>
              <a:buFont typeface="Noto Sans Symbols"/>
              <a:buChar char="▪"/>
            </a:pPr>
            <a:r>
              <a:rPr lang="pl-PL" sz="2000" b="1" dirty="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zakwalifikowanie do programu nie jest jednoznaczne z wyjazdem na studia/praktykę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E36C09"/>
              </a:buClr>
              <a:buSzPts val="2400"/>
              <a:buFont typeface="Noto Sans Symbols"/>
              <a:buChar char="▪"/>
            </a:pPr>
            <a:r>
              <a:rPr lang="pl-PL" sz="2000" b="1" dirty="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Jeśli długość wyjazdu to 2 semestry, muszą odbyć się one </a:t>
            </a:r>
            <a:r>
              <a:rPr lang="pl-PL" sz="2000" b="1" u="sng" dirty="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w tej samej uczelni</a:t>
            </a:r>
            <a:endParaRPr sz="2000" u="sng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▪"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ostatecznym warunkiem uczestnictwa w Programie jest akceptacja kandydatury studenta przez instytucję przyjmującą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5"/>
          <p:cNvSpPr/>
          <p:nvPr/>
        </p:nvSpPr>
        <p:spPr>
          <a:xfrm>
            <a:off x="3076650" y="231225"/>
            <a:ext cx="1995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68A8"/>
              </a:buClr>
              <a:buSzPts val="3200"/>
              <a:buFont typeface="Audiowide"/>
              <a:buNone/>
            </a:pPr>
            <a:r>
              <a:rPr lang="pl-PL" sz="3200" b="1" i="0" u="none" strike="noStrike" cap="none" dirty="0">
                <a:solidFill>
                  <a:srgbClr val="4868A8"/>
                </a:solidFill>
                <a:latin typeface="Calibri" panose="020F0502020204030204" pitchFamily="34" charset="0"/>
                <a:ea typeface="Audiowide"/>
                <a:cs typeface="Calibri" panose="020F0502020204030204" pitchFamily="34" charset="0"/>
                <a:sym typeface="Audiowide"/>
              </a:rPr>
              <a:t>WAŻ</a:t>
            </a:r>
            <a:r>
              <a:rPr lang="pl-PL" sz="3200" b="1" dirty="0">
                <a:solidFill>
                  <a:srgbClr val="4868A8"/>
                </a:solidFill>
                <a:latin typeface="Calibri" panose="020F0502020204030204" pitchFamily="34" charset="0"/>
                <a:ea typeface="Audiowide"/>
                <a:cs typeface="Calibri" panose="020F0502020204030204" pitchFamily="34" charset="0"/>
                <a:sym typeface="Audiowide"/>
              </a:rPr>
              <a:t>N</a:t>
            </a:r>
            <a:r>
              <a:rPr lang="pl-PL" sz="3200" b="1" i="0" u="none" strike="noStrike" cap="none" dirty="0">
                <a:solidFill>
                  <a:srgbClr val="4868A8"/>
                </a:solidFill>
                <a:latin typeface="Calibri" panose="020F0502020204030204" pitchFamily="34" charset="0"/>
                <a:ea typeface="Audiowide"/>
                <a:cs typeface="Calibri" panose="020F0502020204030204" pitchFamily="34" charset="0"/>
                <a:sym typeface="Audiowide"/>
              </a:rPr>
              <a:t>E</a:t>
            </a:r>
            <a:endParaRPr sz="3200" b="0" i="0" u="none" strike="noStrike" cap="none" dirty="0">
              <a:solidFill>
                <a:srgbClr val="4868A8"/>
              </a:solidFill>
              <a:latin typeface="Calibri" panose="020F0502020204030204" pitchFamily="34" charset="0"/>
              <a:ea typeface="Audiowide"/>
              <a:cs typeface="Calibri" panose="020F0502020204030204" pitchFamily="34" charset="0"/>
              <a:sym typeface="Audiowide"/>
            </a:endParaRPr>
          </a:p>
        </p:txBody>
      </p:sp>
      <p:pic>
        <p:nvPicPr>
          <p:cNvPr id="329" name="Google Shape;32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450" y="5028024"/>
            <a:ext cx="1449910" cy="121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8"/>
          <p:cNvSpPr/>
          <p:nvPr/>
        </p:nvSpPr>
        <p:spPr>
          <a:xfrm flipH="1">
            <a:off x="0" y="4509120"/>
            <a:ext cx="2470920" cy="2348880"/>
          </a:xfrm>
          <a:prstGeom prst="rect">
            <a:avLst/>
          </a:prstGeom>
          <a:solidFill>
            <a:srgbClr val="D8DFE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BCC9D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3" name="Google Shape;35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" y="0"/>
            <a:ext cx="2470209" cy="4509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0"/>
            <a:ext cx="2470921" cy="450911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8"/>
          <p:cNvSpPr txBox="1">
            <a:spLocks noGrp="1"/>
          </p:cNvSpPr>
          <p:nvPr>
            <p:ph type="body" idx="1"/>
          </p:nvPr>
        </p:nvSpPr>
        <p:spPr>
          <a:xfrm>
            <a:off x="2523744" y="704305"/>
            <a:ext cx="8915400" cy="509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sprawdzić terminy nominacji, listę kursów oraz kalendarz akademicki (kalendarze akademickie uczelni różnią się)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oprócz dokumentów wymaganych przez daną uczelnię przyjmującą, składamy również dokumenty w systemie IRC (po akceptacji)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Koszty studenta: samolot, wiza, ubezpieczenie, zakwaterowanie, opłata rejestracyjna (jeśli obowiązuje)</a:t>
            </a:r>
            <a:endParaRPr dirty="0"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 wymianie student otrzymuje </a:t>
            </a:r>
            <a:r>
              <a:rPr lang="pl-PL" sz="20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Transcript</a:t>
            </a:r>
            <a:r>
              <a:rPr lang="pl-PL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pl-PL" sz="20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Records</a:t>
            </a:r>
            <a:r>
              <a:rPr lang="pl-PL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oraz certyfikat pobytu</a:t>
            </a: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który należy dostarczyć do dziekanatu celem rozliczenia i zaliczenia semestru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8"/>
          <p:cNvSpPr/>
          <p:nvPr/>
        </p:nvSpPr>
        <p:spPr>
          <a:xfrm>
            <a:off x="2523751" y="76850"/>
            <a:ext cx="6636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68A8"/>
              </a:buClr>
              <a:buSzPts val="3200"/>
              <a:buFont typeface="Audiowide"/>
              <a:buNone/>
            </a:pPr>
            <a:r>
              <a:rPr lang="pl-PL" sz="3200" b="1" i="0" u="none" strike="noStrike" cap="none" dirty="0">
                <a:solidFill>
                  <a:srgbClr val="4868A8"/>
                </a:solidFill>
                <a:latin typeface="Calibri" panose="020F0502020204030204" pitchFamily="34" charset="0"/>
                <a:ea typeface="Audiowide"/>
                <a:cs typeface="Calibri" panose="020F0502020204030204" pitchFamily="34" charset="0"/>
                <a:sym typeface="Audiowide"/>
              </a:rPr>
              <a:t>O czym należy pamiętać?</a:t>
            </a:r>
            <a:endParaRPr sz="3200" b="0" i="0" u="none" strike="noStrike" cap="none" dirty="0">
              <a:solidFill>
                <a:srgbClr val="4868A8"/>
              </a:solidFill>
              <a:latin typeface="Calibri" panose="020F0502020204030204" pitchFamily="34" charset="0"/>
              <a:ea typeface="Audiowide"/>
              <a:cs typeface="Calibri" panose="020F0502020204030204" pitchFamily="34" charset="0"/>
              <a:sym typeface="Audiowide"/>
            </a:endParaRPr>
          </a:p>
        </p:txBody>
      </p:sp>
      <p:pic>
        <p:nvPicPr>
          <p:cNvPr id="358" name="Google Shape;35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450" y="5028024"/>
            <a:ext cx="1190049" cy="1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A9B04FC5-BE6D-4922-A4D7-4822E691C9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6021" y="4872454"/>
            <a:ext cx="1475080" cy="14750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ef8b907620_0_42"/>
          <p:cNvSpPr/>
          <p:nvPr/>
        </p:nvSpPr>
        <p:spPr>
          <a:xfrm flipH="1">
            <a:off x="120" y="4509120"/>
            <a:ext cx="2470800" cy="2349000"/>
          </a:xfrm>
          <a:prstGeom prst="rect">
            <a:avLst/>
          </a:prstGeom>
          <a:solidFill>
            <a:srgbClr val="D8DFE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BCC9D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4" name="Google Shape;224;g1ef8b907620_0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" y="0"/>
            <a:ext cx="2470209" cy="450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ef8b907620_0_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0"/>
            <a:ext cx="2470921" cy="450911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ef8b907620_0_42"/>
          <p:cNvSpPr txBox="1">
            <a:spLocks noGrp="1"/>
          </p:cNvSpPr>
          <p:nvPr>
            <p:ph type="body" idx="1"/>
          </p:nvPr>
        </p:nvSpPr>
        <p:spPr>
          <a:xfrm>
            <a:off x="2770227" y="1032022"/>
            <a:ext cx="8915400" cy="50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124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ct val="160000"/>
              <a:buFont typeface="Noto Sans Symbols"/>
              <a:buChar char="▪"/>
            </a:pPr>
            <a:r>
              <a:rPr lang="pl-PL" sz="2000" b="1" dirty="0" err="1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Blended</a:t>
            </a:r>
            <a:r>
              <a:rPr lang="pl-PL" sz="20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000" b="1" dirty="0" err="1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Intensive</a:t>
            </a:r>
            <a:r>
              <a:rPr lang="pl-PL" sz="20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000" b="1" dirty="0" err="1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Programmes</a:t>
            </a:r>
            <a:r>
              <a:rPr lang="pl-PL" sz="20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– wymiana krótkoterminowa – zajęcia na uczelni partnerskiej (min. 5 dni) z komponentem wirtualnym – min. 3 ECTS,</a:t>
            </a:r>
            <a:endParaRPr dirty="0"/>
          </a:p>
          <a:p>
            <a:pPr marL="34290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2857"/>
              <a:buFont typeface="Noto Sans Symbols"/>
              <a:buNone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lvl="0" indent="-483869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60000"/>
              <a:buFont typeface="Noto Sans Symbols"/>
              <a:buChar char="▪"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5-14 dni – 79 €/dzień,* </a:t>
            </a:r>
            <a:endParaRPr dirty="0"/>
          </a:p>
          <a:p>
            <a:pPr marL="514350" lvl="0" indent="-483869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60000"/>
              <a:buFont typeface="Noto Sans Symbols"/>
              <a:buChar char="▪"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15-30 dni – 56 €/dzień,*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1242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60000"/>
              <a:buFont typeface="Arial"/>
              <a:buChar char="•"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rekrutacja na BIP odbywa się na wydziałach.</a:t>
            </a:r>
            <a:endParaRPr dirty="0"/>
          </a:p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60000"/>
              <a:buFont typeface="Arial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60000"/>
              <a:buFont typeface="Arial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60000"/>
              <a:buFont typeface="Arial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60000"/>
              <a:buFont typeface="Arial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60000"/>
              <a:buFont typeface="Arial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60000"/>
              <a:buFont typeface="Arial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60000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60000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60000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60000"/>
              <a:buNone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pl-PL" sz="1176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Stawka może ulec zmianie</a:t>
            </a:r>
            <a:endParaRPr sz="1976" dirty="0"/>
          </a:p>
        </p:txBody>
      </p:sp>
      <p:sp>
        <p:nvSpPr>
          <p:cNvPr id="227" name="Google Shape;227;g1ef8b907620_0_42"/>
          <p:cNvSpPr/>
          <p:nvPr/>
        </p:nvSpPr>
        <p:spPr>
          <a:xfrm>
            <a:off x="2943700" y="179750"/>
            <a:ext cx="8915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200"/>
              <a:buFont typeface="Audiowide"/>
              <a:buNone/>
            </a:pPr>
            <a:r>
              <a:rPr lang="pl-PL" sz="3200" b="1" i="0" u="none" strike="noStrike" cap="none" dirty="0" err="1">
                <a:solidFill>
                  <a:srgbClr val="2B6CA7"/>
                </a:solidFill>
                <a:latin typeface="Calibri" panose="020F0502020204030204" pitchFamily="34" charset="0"/>
                <a:ea typeface="Audiowide"/>
                <a:cs typeface="Calibri" panose="020F0502020204030204" pitchFamily="34" charset="0"/>
                <a:sym typeface="Audiowide"/>
              </a:rPr>
              <a:t>Blended</a:t>
            </a:r>
            <a:r>
              <a:rPr lang="pl-PL" sz="3200" b="1" i="0" u="none" strike="noStrike" cap="none" dirty="0">
                <a:solidFill>
                  <a:srgbClr val="2B6CA7"/>
                </a:solidFill>
                <a:latin typeface="Calibri" panose="020F0502020204030204" pitchFamily="34" charset="0"/>
                <a:ea typeface="Audiowide"/>
                <a:cs typeface="Calibri" panose="020F0502020204030204" pitchFamily="34" charset="0"/>
                <a:sym typeface="Audiowide"/>
              </a:rPr>
              <a:t> </a:t>
            </a:r>
            <a:r>
              <a:rPr lang="pl-PL" sz="3200" b="1" i="0" u="none" strike="noStrike" cap="none" dirty="0" err="1">
                <a:solidFill>
                  <a:srgbClr val="2B6CA7"/>
                </a:solidFill>
                <a:latin typeface="Calibri" panose="020F0502020204030204" pitchFamily="34" charset="0"/>
                <a:ea typeface="Audiowide"/>
                <a:cs typeface="Calibri" panose="020F0502020204030204" pitchFamily="34" charset="0"/>
                <a:sym typeface="Audiowide"/>
              </a:rPr>
              <a:t>Intensive</a:t>
            </a:r>
            <a:r>
              <a:rPr lang="pl-PL" sz="3200" b="1" i="0" u="none" strike="noStrike" cap="none" dirty="0">
                <a:solidFill>
                  <a:srgbClr val="2B6CA7"/>
                </a:solidFill>
                <a:latin typeface="Calibri" panose="020F0502020204030204" pitchFamily="34" charset="0"/>
                <a:ea typeface="Audiowide"/>
                <a:cs typeface="Calibri" panose="020F0502020204030204" pitchFamily="34" charset="0"/>
                <a:sym typeface="Audiowide"/>
              </a:rPr>
              <a:t> </a:t>
            </a:r>
            <a:r>
              <a:rPr lang="pl-PL" sz="3200" b="1" i="0" u="none" strike="noStrike" cap="none" dirty="0" err="1">
                <a:solidFill>
                  <a:srgbClr val="2B6CA7"/>
                </a:solidFill>
                <a:latin typeface="Calibri" panose="020F0502020204030204" pitchFamily="34" charset="0"/>
                <a:ea typeface="Audiowide"/>
                <a:cs typeface="Calibri" panose="020F0502020204030204" pitchFamily="34" charset="0"/>
                <a:sym typeface="Audiowide"/>
              </a:rPr>
              <a:t>Programmes</a:t>
            </a:r>
            <a:r>
              <a:rPr lang="pl-PL" sz="3200" b="1" i="0" u="none" strike="noStrike" cap="none" dirty="0">
                <a:solidFill>
                  <a:srgbClr val="2B6CA7"/>
                </a:solidFill>
                <a:latin typeface="Calibri" panose="020F0502020204030204" pitchFamily="34" charset="0"/>
                <a:ea typeface="Audiowide"/>
                <a:cs typeface="Calibri" panose="020F0502020204030204" pitchFamily="34" charset="0"/>
                <a:sym typeface="Audiowide"/>
              </a:rPr>
              <a:t> - BIP</a:t>
            </a:r>
            <a:endParaRPr sz="3200" b="1" i="0" u="none" strike="noStrike" cap="none" dirty="0">
              <a:solidFill>
                <a:srgbClr val="2B6CA7"/>
              </a:solidFill>
              <a:latin typeface="Calibri" panose="020F0502020204030204" pitchFamily="34" charset="0"/>
              <a:ea typeface="Audiowide"/>
              <a:cs typeface="Calibri" panose="020F0502020204030204" pitchFamily="34" charset="0"/>
              <a:sym typeface="Audiowi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200"/>
              <a:buFont typeface="Audiowide"/>
              <a:buNone/>
            </a:pPr>
            <a:endParaRPr sz="3200" b="1" dirty="0">
              <a:solidFill>
                <a:srgbClr val="2B6CA7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200"/>
              <a:buFont typeface="Audiowide"/>
              <a:buNone/>
            </a:pPr>
            <a:r>
              <a:rPr lang="pl-PL" sz="3200" b="1" dirty="0">
                <a:solidFill>
                  <a:srgbClr val="2B6CA7"/>
                </a:solidFill>
                <a:latin typeface="Audiowide"/>
                <a:ea typeface="Audiowide"/>
                <a:cs typeface="Audiowide"/>
                <a:sym typeface="Audiowide"/>
              </a:rPr>
              <a:t>    </a:t>
            </a:r>
            <a:endParaRPr sz="3200" b="1" dirty="0">
              <a:solidFill>
                <a:srgbClr val="2B6CA7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200"/>
              <a:buFont typeface="Audiowide"/>
              <a:buNone/>
            </a:pPr>
            <a:endParaRPr sz="3200" b="1" dirty="0">
              <a:solidFill>
                <a:srgbClr val="2B6CA7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200"/>
              <a:buFont typeface="Audiowide"/>
              <a:buNone/>
            </a:pPr>
            <a:endParaRPr sz="3200" b="1" dirty="0">
              <a:solidFill>
                <a:srgbClr val="2B6CA7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200"/>
              <a:buFont typeface="Audiowide"/>
              <a:buNone/>
            </a:pPr>
            <a:r>
              <a:rPr lang="pl-PL" sz="3200" b="1" dirty="0">
                <a:solidFill>
                  <a:srgbClr val="2B6CA7"/>
                </a:solidFill>
                <a:latin typeface="Audiowide"/>
                <a:ea typeface="Audiowide"/>
                <a:cs typeface="Audiowide"/>
                <a:sym typeface="Audiowide"/>
              </a:rPr>
              <a:t> </a:t>
            </a:r>
            <a:endParaRPr sz="3200" b="1" dirty="0">
              <a:solidFill>
                <a:srgbClr val="2B6CA7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200"/>
              <a:buFont typeface="Audiowide"/>
              <a:buNone/>
            </a:pPr>
            <a:endParaRPr sz="3200" b="1" dirty="0">
              <a:solidFill>
                <a:srgbClr val="2B6CA7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200"/>
              <a:buFont typeface="Audiowide"/>
              <a:buNone/>
            </a:pPr>
            <a:endParaRPr sz="3200" b="1" dirty="0">
              <a:solidFill>
                <a:srgbClr val="2B6CA7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200"/>
              <a:buFont typeface="Audiowide"/>
              <a:buNone/>
            </a:pPr>
            <a:endParaRPr sz="3200" b="1" dirty="0">
              <a:solidFill>
                <a:srgbClr val="2B6CA7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200"/>
              <a:buFont typeface="Audiowide"/>
              <a:buNone/>
            </a:pPr>
            <a:endParaRPr sz="3200" b="1" dirty="0">
              <a:solidFill>
                <a:srgbClr val="2B6CA7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200"/>
              <a:buFont typeface="Audiowide"/>
              <a:buNone/>
            </a:pPr>
            <a:endParaRPr sz="3200" b="1" dirty="0">
              <a:solidFill>
                <a:srgbClr val="2B6CA7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200"/>
              <a:buFont typeface="Audiowide"/>
              <a:buNone/>
            </a:pPr>
            <a:endParaRPr sz="3200" b="1" dirty="0">
              <a:solidFill>
                <a:srgbClr val="2B6CA7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200"/>
              <a:buFont typeface="Audiowide"/>
              <a:buNone/>
            </a:pPr>
            <a:endParaRPr sz="3200" b="1" dirty="0">
              <a:solidFill>
                <a:srgbClr val="2B6CA7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200"/>
              <a:buFont typeface="Audiowide"/>
              <a:buNone/>
            </a:pPr>
            <a:endParaRPr sz="3200" b="1" dirty="0">
              <a:solidFill>
                <a:srgbClr val="2B6CA7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200"/>
              <a:buFont typeface="Audiowide"/>
              <a:buNone/>
            </a:pPr>
            <a:endParaRPr sz="3200" b="1" dirty="0">
              <a:solidFill>
                <a:srgbClr val="2B6CA7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200"/>
              <a:buFont typeface="Audiowide"/>
              <a:buNone/>
            </a:pPr>
            <a:endParaRPr sz="3200" b="1" dirty="0">
              <a:solidFill>
                <a:srgbClr val="2B6CA7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200"/>
              <a:buFont typeface="Audiowide"/>
              <a:buNone/>
            </a:pPr>
            <a:endParaRPr sz="3200" b="1" dirty="0">
              <a:solidFill>
                <a:srgbClr val="2B6CA7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200"/>
              <a:buFont typeface="Audiowide"/>
              <a:buNone/>
            </a:pPr>
            <a:endParaRPr sz="3200" b="1" dirty="0">
              <a:solidFill>
                <a:srgbClr val="2B6CA7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200"/>
              <a:buFont typeface="Audiowide"/>
              <a:buNone/>
            </a:pPr>
            <a:endParaRPr sz="3200" b="1" dirty="0">
              <a:solidFill>
                <a:srgbClr val="2B6CA7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200"/>
              <a:buFont typeface="Audiowide"/>
              <a:buNone/>
            </a:pPr>
            <a:endParaRPr sz="3200" b="1" dirty="0">
              <a:solidFill>
                <a:srgbClr val="2B6CA7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228" name="Google Shape;228;g1ef8b907620_0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450" y="5028024"/>
            <a:ext cx="1190049" cy="10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1ef8b907620_0_42"/>
          <p:cNvSpPr txBox="1"/>
          <p:nvPr/>
        </p:nvSpPr>
        <p:spPr>
          <a:xfrm>
            <a:off x="2987625" y="3488825"/>
            <a:ext cx="73266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“OSOBY Z MNIEJSZYMI SZANSAMI”</a:t>
            </a:r>
            <a:r>
              <a:rPr lang="pl-PL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5-14 dni - 100 euro/wyjazd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15-30 dni - 150 euro/wyjazd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500" i="1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l-PL" sz="1500" i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Dofinansowanie podróży w formie ryczałtu na podstawie kalkulatora</a:t>
            </a:r>
            <a:endParaRPr sz="1500" i="1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 i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odległości </a:t>
            </a:r>
            <a:endParaRPr sz="1500" i="1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"/>
          <p:cNvSpPr/>
          <p:nvPr/>
        </p:nvSpPr>
        <p:spPr>
          <a:xfrm flipH="1">
            <a:off x="0" y="4509120"/>
            <a:ext cx="2470920" cy="2348880"/>
          </a:xfrm>
          <a:prstGeom prst="rect">
            <a:avLst/>
          </a:prstGeom>
          <a:solidFill>
            <a:srgbClr val="D8DFE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BCC9D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5" name="Google Shape;23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" y="0"/>
            <a:ext cx="2470209" cy="4509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0"/>
            <a:ext cx="2470921" cy="450911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2770227" y="1032022"/>
            <a:ext cx="8915400" cy="509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▪"/>
            </a:pPr>
            <a:r>
              <a:rPr lang="pl-PL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Organizowane w</a:t>
            </a:r>
            <a:r>
              <a:rPr lang="pl-PL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000" b="1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firmach</a:t>
            </a:r>
            <a:r>
              <a:rPr lang="pl-PL" sz="200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l-PL" sz="2000" b="1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ośrodkach badawczych </a:t>
            </a:r>
            <a:r>
              <a:rPr lang="pl-PL" sz="200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pl-PL" sz="2000" b="1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na uniwersytetach</a:t>
            </a:r>
            <a:endParaRPr/>
          </a:p>
          <a:p>
            <a:pPr marL="45720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None/>
            </a:pPr>
            <a:endParaRPr sz="260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538CD5"/>
              </a:buClr>
              <a:buSzPts val="2600"/>
              <a:buFont typeface="Noto Sans Symbols"/>
              <a:buChar char="▪"/>
            </a:pPr>
            <a:r>
              <a:rPr lang="pl-PL" sz="2000" b="1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Praktyki studenckie </a:t>
            </a:r>
            <a:r>
              <a:rPr lang="pl-PL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– od 2 do 12 miesięcy</a:t>
            </a:r>
            <a:endParaRPr/>
          </a:p>
          <a:p>
            <a:pPr marL="457200" lvl="0" indent="-2921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538CD5"/>
              </a:buClr>
              <a:buSzPts val="2600"/>
              <a:buFont typeface="Noto Sans Symbols"/>
              <a:buNone/>
            </a:pP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538CD5"/>
              </a:buClr>
              <a:buSzPts val="2600"/>
              <a:buFont typeface="Noto Sans Symbols"/>
              <a:buChar char="▪"/>
            </a:pPr>
            <a:r>
              <a:rPr lang="pl-PL" sz="2000" b="1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Staże dla niedawnych absolwentów („recent graduates”):</a:t>
            </a:r>
            <a:endParaRPr/>
          </a:p>
          <a:p>
            <a:pPr marL="457200" lvl="0" indent="-2921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538CD5"/>
              </a:buClr>
              <a:buSzPts val="2600"/>
              <a:buFont typeface="Noto Sans Symbols"/>
              <a:buNone/>
            </a:pP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SzPts val="2600"/>
              <a:buNone/>
            </a:pPr>
            <a:r>
              <a:rPr lang="pl-PL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 </a:t>
            </a:r>
            <a:r>
              <a:rPr lang="pl-PL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rekrutacja </a:t>
            </a:r>
            <a:r>
              <a:rPr lang="pl-PL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 czasie studiów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-"/>
            </a:pPr>
            <a:r>
              <a:rPr lang="pl-PL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realizowane w ciągu 12 miesięcy od daty obrony/złożenia pracy doktorskiej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SzPts val="2600"/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▪"/>
            </a:pPr>
            <a:r>
              <a:rPr lang="pl-PL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Absolwenci mają możliwość wielokrotnych wyjazdów w czasie roku od obrony i w ramach posiadanego kapitału mobilności.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3200"/>
              <a:buNone/>
            </a:pPr>
            <a:endParaRPr/>
          </a:p>
        </p:txBody>
      </p:sp>
      <p:sp>
        <p:nvSpPr>
          <p:cNvPr id="238" name="Google Shape;238;p16"/>
          <p:cNvSpPr/>
          <p:nvPr/>
        </p:nvSpPr>
        <p:spPr>
          <a:xfrm>
            <a:off x="2770226" y="47869"/>
            <a:ext cx="854395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200"/>
              <a:buFont typeface="Audiowide"/>
              <a:buNone/>
            </a:pPr>
            <a:r>
              <a:rPr lang="pl-PL" sz="3200" b="1" i="0" u="none" strike="noStrike" cap="none" dirty="0">
                <a:solidFill>
                  <a:srgbClr val="2B6CA7"/>
                </a:solidFill>
                <a:latin typeface="Calibri" panose="020F0502020204030204" pitchFamily="34" charset="0"/>
                <a:ea typeface="Audiowide"/>
                <a:cs typeface="Calibri" panose="020F0502020204030204" pitchFamily="34" charset="0"/>
                <a:sym typeface="Audiowide"/>
              </a:rPr>
              <a:t>Wyjazdy na praktyki i staże - SMT</a:t>
            </a:r>
            <a:endParaRPr sz="3200" b="0" i="0" u="none" strike="noStrike" cap="none" dirty="0">
              <a:solidFill>
                <a:srgbClr val="2B6CA7"/>
              </a:solidFill>
              <a:latin typeface="Calibri" panose="020F0502020204030204" pitchFamily="34" charset="0"/>
              <a:ea typeface="Audiowide"/>
              <a:cs typeface="Calibri" panose="020F0502020204030204" pitchFamily="34" charset="0"/>
              <a:sym typeface="Audiowide"/>
            </a:endParaRPr>
          </a:p>
        </p:txBody>
      </p:sp>
      <p:pic>
        <p:nvPicPr>
          <p:cNvPr id="239" name="Google Shape;23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450" y="5028024"/>
            <a:ext cx="1190049" cy="1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"/>
          <p:cNvSpPr/>
          <p:nvPr/>
        </p:nvSpPr>
        <p:spPr>
          <a:xfrm flipH="1">
            <a:off x="0" y="4509120"/>
            <a:ext cx="2470920" cy="2348880"/>
          </a:xfrm>
          <a:prstGeom prst="rect">
            <a:avLst/>
          </a:prstGeom>
          <a:solidFill>
            <a:srgbClr val="D8DFE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BCC9D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" y="0"/>
            <a:ext cx="2470209" cy="4509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0"/>
            <a:ext cx="2470921" cy="450911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7"/>
          <p:cNvSpPr txBox="1">
            <a:spLocks noGrp="1"/>
          </p:cNvSpPr>
          <p:nvPr>
            <p:ph type="body" idx="1"/>
          </p:nvPr>
        </p:nvSpPr>
        <p:spPr>
          <a:xfrm>
            <a:off x="2770227" y="1032022"/>
            <a:ext cx="8915400" cy="509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3200"/>
              <a:buFont typeface="Noto Sans Symbols"/>
              <a:buChar char="▪"/>
            </a:pPr>
            <a:r>
              <a:rPr lang="pl-PL" sz="2000" dirty="0"/>
              <a:t>możliwość zdobycia doświadczenia zawodowego za granicą</a:t>
            </a:r>
            <a:endParaRPr dirty="0"/>
          </a:p>
          <a:p>
            <a:pPr marL="3429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3200"/>
              <a:buFont typeface="Noto Sans Symbols"/>
              <a:buNone/>
            </a:pPr>
            <a:endParaRPr sz="20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3200"/>
              <a:buFont typeface="Noto Sans Symbols"/>
              <a:buChar char="▪"/>
            </a:pPr>
            <a:r>
              <a:rPr lang="pl-PL" sz="2000" dirty="0"/>
              <a:t>realizację praktyki zgodnej z kierunkiem studiów</a:t>
            </a:r>
            <a:endParaRPr dirty="0"/>
          </a:p>
          <a:p>
            <a:pPr marL="3429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3200"/>
              <a:buFont typeface="Noto Sans Symbols"/>
              <a:buNone/>
            </a:pPr>
            <a:endParaRPr sz="20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3200"/>
              <a:buFont typeface="Noto Sans Symbols"/>
              <a:buChar char="▪"/>
            </a:pPr>
            <a:r>
              <a:rPr lang="pl-PL" sz="2000" dirty="0"/>
              <a:t>skorzystanie z bazy naszych partnerów i oferowanych przez nich praktyk</a:t>
            </a:r>
            <a:endParaRPr dirty="0"/>
          </a:p>
          <a:p>
            <a:pPr marL="3429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3200"/>
              <a:buFont typeface="Noto Sans Symbols"/>
              <a:buNone/>
            </a:pPr>
            <a:endParaRPr sz="20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3200"/>
              <a:buFont typeface="Noto Sans Symbols"/>
              <a:buChar char="▪"/>
            </a:pPr>
            <a:r>
              <a:rPr lang="pl-PL" sz="2000" dirty="0"/>
              <a:t>uzyskanie dofinansowania praktyki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3200"/>
              <a:buNone/>
            </a:pPr>
            <a:endParaRPr dirty="0"/>
          </a:p>
        </p:txBody>
      </p:sp>
      <p:sp>
        <p:nvSpPr>
          <p:cNvPr id="248" name="Google Shape;248;p17"/>
          <p:cNvSpPr/>
          <p:nvPr/>
        </p:nvSpPr>
        <p:spPr>
          <a:xfrm>
            <a:off x="2770226" y="47869"/>
            <a:ext cx="854395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 b="1" i="0" u="none" strike="noStrike" cap="none" dirty="0">
                <a:solidFill>
                  <a:srgbClr val="2B6CA7"/>
                </a:solidFill>
                <a:latin typeface="Calibri" panose="020F0502020204030204" pitchFamily="34" charset="0"/>
                <a:ea typeface="Audiowide"/>
                <a:cs typeface="Calibri" panose="020F0502020204030204" pitchFamily="34" charset="0"/>
                <a:sym typeface="Audiowide"/>
              </a:rPr>
              <a:t>Co oferuje program?</a:t>
            </a:r>
            <a:endParaRPr sz="3200" b="0" i="0" u="none" strike="noStrike" cap="none" dirty="0">
              <a:solidFill>
                <a:srgbClr val="2B6CA7"/>
              </a:solidFill>
              <a:latin typeface="Calibri" panose="020F0502020204030204" pitchFamily="34" charset="0"/>
              <a:ea typeface="Audiowide"/>
              <a:cs typeface="Calibri" panose="020F0502020204030204" pitchFamily="34" charset="0"/>
              <a:sym typeface="Audiowide"/>
            </a:endParaRPr>
          </a:p>
        </p:txBody>
      </p:sp>
      <p:pic>
        <p:nvPicPr>
          <p:cNvPr id="249" name="Google Shape;24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450" y="5028024"/>
            <a:ext cx="1190049" cy="1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"/>
          <p:cNvSpPr/>
          <p:nvPr/>
        </p:nvSpPr>
        <p:spPr>
          <a:xfrm>
            <a:off x="253603" y="206998"/>
            <a:ext cx="854395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b="1" i="0" u="none" strike="noStrike" cap="none" dirty="0">
                <a:solidFill>
                  <a:srgbClr val="2B6CA7"/>
                </a:solidFill>
                <a:latin typeface="Calibri" panose="020F0502020204030204" pitchFamily="34" charset="0"/>
                <a:ea typeface="Audiowide"/>
                <a:cs typeface="Calibri" panose="020F0502020204030204" pitchFamily="34" charset="0"/>
                <a:sym typeface="Audiowide"/>
              </a:rPr>
              <a:t>Wysokość dofinansowania (praktyki)</a:t>
            </a:r>
            <a:br>
              <a:rPr lang="pl-PL" sz="2800" b="1" i="0" u="none" strike="noStrike" cap="none" dirty="0">
                <a:solidFill>
                  <a:srgbClr val="2B6CA7"/>
                </a:solidFill>
                <a:latin typeface="Calibri" panose="020F0502020204030204" pitchFamily="34" charset="0"/>
                <a:ea typeface="Audiowide"/>
                <a:cs typeface="Calibri" panose="020F0502020204030204" pitchFamily="34" charset="0"/>
                <a:sym typeface="Audiowide"/>
              </a:rPr>
            </a:br>
            <a:r>
              <a:rPr lang="pl-PL" sz="2800" b="1" i="0" u="none" strike="noStrike" cap="none" dirty="0">
                <a:solidFill>
                  <a:srgbClr val="2B6CA7"/>
                </a:solidFill>
                <a:latin typeface="Calibri" panose="020F0502020204030204" pitchFamily="34" charset="0"/>
                <a:ea typeface="Audiowide"/>
                <a:cs typeface="Calibri" panose="020F0502020204030204" pitchFamily="34" charset="0"/>
                <a:sym typeface="Audiowide"/>
              </a:rPr>
              <a:t>Wyjazdy na praktyki: od 2 do 12 miesięcy</a:t>
            </a:r>
            <a:endParaRPr sz="2800" b="0" i="0" u="none" strike="noStrike" cap="none" dirty="0">
              <a:solidFill>
                <a:srgbClr val="2B6CA7"/>
              </a:solidFill>
              <a:latin typeface="Calibri" panose="020F0502020204030204" pitchFamily="34" charset="0"/>
              <a:ea typeface="Audiowide"/>
              <a:cs typeface="Calibri" panose="020F0502020204030204" pitchFamily="34" charset="0"/>
              <a:sym typeface="Audiowide"/>
            </a:endParaRPr>
          </a:p>
        </p:txBody>
      </p:sp>
      <p:pic>
        <p:nvPicPr>
          <p:cNvPr id="255" name="Google Shape;25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450" y="5028026"/>
            <a:ext cx="1659300" cy="1422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6" name="Google Shape;256;p18"/>
          <p:cNvGraphicFramePr/>
          <p:nvPr>
            <p:extLst>
              <p:ext uri="{D42A27DB-BD31-4B8C-83A1-F6EECF244321}">
                <p14:modId xmlns:p14="http://schemas.microsoft.com/office/powerpoint/2010/main" val="129793430"/>
              </p:ext>
            </p:extLst>
          </p:nvPr>
        </p:nvGraphicFramePr>
        <p:xfrm>
          <a:off x="2600784" y="1402051"/>
          <a:ext cx="8861350" cy="4931800"/>
        </p:xfrm>
        <a:graphic>
          <a:graphicData uri="http://schemas.openxmlformats.org/drawingml/2006/table">
            <a:tbl>
              <a:tblPr firstRow="1" bandRow="1">
                <a:noFill/>
                <a:tableStyleId>{11EF1C07-3C77-427B-9663-7825742BFB18}</a:tableStyleId>
              </a:tblPr>
              <a:tblGrid>
                <a:gridCol w="443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800" u="none" strike="noStrike" cap="none"/>
                        <a:t>Kraje należące do danej grupy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b">
                    <a:solidFill>
                      <a:srgbClr val="8DA2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800"/>
                        <a:t>Miesięczna stawka stypendium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800"/>
                        <a:t>w EURO</a:t>
                      </a:r>
                      <a:endParaRPr/>
                    </a:p>
                  </a:txBody>
                  <a:tcPr marL="91450" marR="91450" marT="45725" marB="45725" anchor="b">
                    <a:solidFill>
                      <a:srgbClr val="8DA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l-PL" sz="1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Grupa 1</a:t>
                      </a:r>
                      <a:r>
                        <a:rPr lang="pl-PL" sz="1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– Austria, Belgia, Dania, Finlandia,  Francja, Islandia, Irlandia, Liechtenstein, Luksemburg, Niderlandy, Niemcy, Norwegia, Szwecja, Włochy oraz kraje region</a:t>
                      </a:r>
                      <a:r>
                        <a:rPr lang="pl-PL" sz="18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 13 i 14*</a:t>
                      </a:r>
                      <a:endParaRPr lang="pl-PL"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l-PL" sz="1800" b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</a:t>
                      </a:r>
                      <a:r>
                        <a:rPr lang="pl-PL" sz="1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€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l-PL" sz="1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Grupa 2</a:t>
                      </a:r>
                      <a:r>
                        <a:rPr lang="pl-PL" sz="1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Cypr, Czechy, Estonia, Grecja, Hiszpania, Łotwa, Malta, Portugalia, Słowacja, Słowenia</a:t>
                      </a:r>
                      <a:endParaRPr lang="pl-PL"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pl-PL" sz="1800" b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 </a:t>
                      </a:r>
                      <a:r>
                        <a:rPr lang="pl-PL" sz="1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€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1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l-PL" sz="1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Grupa 3</a:t>
                      </a:r>
                      <a:r>
                        <a:rPr lang="pl-PL" sz="1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Bułgaria, Chorwacja, Litwa, Macedonia Północna, Rumunia, Serbia, Turcja, Węgry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l-PL" sz="1800" b="1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750 </a:t>
                      </a:r>
                      <a:r>
                        <a:rPr lang="pl-PL" sz="1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€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7" name="Google Shape;257;p18"/>
          <p:cNvSpPr txBox="1"/>
          <p:nvPr/>
        </p:nvSpPr>
        <p:spPr>
          <a:xfrm>
            <a:off x="4921320" y="6330162"/>
            <a:ext cx="293835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14 - UK, Szwajcaria, Wyspy Owcze</a:t>
            </a:r>
            <a:endParaRPr sz="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13 - Andora, Monako, San Marino, Watykan</a:t>
            </a:r>
            <a:endParaRPr dirty="0"/>
          </a:p>
        </p:txBody>
      </p:sp>
      <p:sp>
        <p:nvSpPr>
          <p:cNvPr id="258" name="Google Shape;258;p18"/>
          <p:cNvSpPr txBox="1"/>
          <p:nvPr/>
        </p:nvSpPr>
        <p:spPr>
          <a:xfrm>
            <a:off x="2711151" y="6292964"/>
            <a:ext cx="41787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l-PL" sz="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14 - UK, Szwajcaria, Wyspy Owcze</a:t>
            </a:r>
            <a:endParaRPr sz="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l-PL" sz="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13 - Andora, Monako, San Marino, Watykan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9"/>
          <p:cNvSpPr/>
          <p:nvPr/>
        </p:nvSpPr>
        <p:spPr>
          <a:xfrm flipH="1">
            <a:off x="0" y="4509120"/>
            <a:ext cx="2470920" cy="2348880"/>
          </a:xfrm>
          <a:prstGeom prst="rect">
            <a:avLst/>
          </a:prstGeom>
          <a:solidFill>
            <a:srgbClr val="D8DFE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BCC9D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4" name="Google Shape;26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" y="0"/>
            <a:ext cx="2470209" cy="4509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0"/>
            <a:ext cx="2470921" cy="450911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9"/>
          <p:cNvSpPr/>
          <p:nvPr/>
        </p:nvSpPr>
        <p:spPr>
          <a:xfrm>
            <a:off x="2771775" y="217801"/>
            <a:ext cx="854395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 b="1" i="0" u="none" strike="noStrike" cap="none" dirty="0">
                <a:solidFill>
                  <a:srgbClr val="2B6CA7"/>
                </a:solidFill>
                <a:latin typeface="Calibri" panose="020F0502020204030204" pitchFamily="34" charset="0"/>
                <a:ea typeface="Audiowide"/>
                <a:cs typeface="Calibri" panose="020F0502020204030204" pitchFamily="34" charset="0"/>
                <a:sym typeface="Audiowide"/>
              </a:rPr>
              <a:t>Inne możliwości dofinansowania</a:t>
            </a:r>
            <a:endParaRPr sz="3200" b="0" i="0" u="none" strike="noStrike" cap="none" dirty="0">
              <a:solidFill>
                <a:srgbClr val="2B6CA7"/>
              </a:solidFill>
              <a:latin typeface="Calibri" panose="020F0502020204030204" pitchFamily="34" charset="0"/>
              <a:ea typeface="Audiowide"/>
              <a:cs typeface="Calibri" panose="020F0502020204030204" pitchFamily="34" charset="0"/>
              <a:sym typeface="Audiowide"/>
            </a:endParaRPr>
          </a:p>
        </p:txBody>
      </p:sp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2771775" y="1143000"/>
            <a:ext cx="8915400" cy="509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Dofinansowanie dla osób z orzeczonym stopniem  niepełnosprawności </a:t>
            </a:r>
            <a:br>
              <a:rPr lang="pl-PL" sz="2000" dirty="0">
                <a:latin typeface="Calibri"/>
                <a:ea typeface="Calibri"/>
                <a:cs typeface="Calibri"/>
                <a:sym typeface="Calibri"/>
              </a:rPr>
            </a:b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w wysokości </a:t>
            </a:r>
            <a:r>
              <a:rPr lang="pl-PL" sz="20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250 euro </a:t>
            </a: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miesięcznie – w przypadku większego zapotrzebowania </a:t>
            </a:r>
            <a:r>
              <a:rPr lang="pl-PL" sz="2000" u="sng" dirty="0">
                <a:latin typeface="Calibri"/>
                <a:ea typeface="Calibri"/>
                <a:cs typeface="Calibri"/>
                <a:sym typeface="Calibri"/>
              </a:rPr>
              <a:t>należy złożyć dodatkowy wniosek co najmniej miesiąc przed rozpoczęciem mobilności</a:t>
            </a: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, rozliczenie wniosku na podstawie kosztów rzeczywistych, co oznacza konieczność ich udokumentowania dowodami finansowymi (faktury, rachunki, bilety)     </a:t>
            </a:r>
            <a:endParaRPr dirty="0"/>
          </a:p>
          <a:p>
            <a:pPr marL="3429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endParaRPr sz="2000" dirty="0"/>
          </a:p>
          <a:p>
            <a:pPr marL="3429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Dodatkowe dofinansowanie w wysokości </a:t>
            </a:r>
            <a:r>
              <a:rPr lang="pl-PL" sz="20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250 euro </a:t>
            </a: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na każdy miesiąc pobytu </a:t>
            </a:r>
            <a:br>
              <a:rPr lang="pl-PL" sz="2000" dirty="0">
                <a:latin typeface="Calibri"/>
                <a:ea typeface="Calibri"/>
                <a:cs typeface="Calibri"/>
                <a:sym typeface="Calibri"/>
              </a:rPr>
            </a:br>
            <a:r>
              <a:rPr lang="pl-PL" sz="2000" u="sng" dirty="0">
                <a:latin typeface="Calibri"/>
                <a:ea typeface="Calibri"/>
                <a:cs typeface="Calibri"/>
                <a:sym typeface="Calibri"/>
              </a:rPr>
              <a:t>na praktyce</a:t>
            </a: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 dla studentów/absolwentów uprawnionych w trakcie rekrutacji</a:t>
            </a:r>
            <a:br>
              <a:rPr lang="pl-PL" sz="2000" dirty="0">
                <a:latin typeface="Calibri"/>
                <a:ea typeface="Calibri"/>
                <a:cs typeface="Calibri"/>
                <a:sym typeface="Calibri"/>
              </a:rPr>
            </a:b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do stypendium socjalnego na </a:t>
            </a:r>
            <a:r>
              <a:rPr lang="pl-PL" sz="2000" dirty="0" err="1">
                <a:latin typeface="Calibri"/>
                <a:ea typeface="Calibri"/>
                <a:cs typeface="Calibri"/>
                <a:sym typeface="Calibri"/>
              </a:rPr>
              <a:t>PWr</a:t>
            </a: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 (na podstawie zaświadczenia/kopii decyzji)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endParaRPr dirty="0"/>
          </a:p>
        </p:txBody>
      </p:sp>
      <p:pic>
        <p:nvPicPr>
          <p:cNvPr id="268" name="Google Shape;26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450" y="5028024"/>
            <a:ext cx="1190049" cy="1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"/>
          <p:cNvSpPr/>
          <p:nvPr/>
        </p:nvSpPr>
        <p:spPr>
          <a:xfrm flipH="1">
            <a:off x="0" y="4509120"/>
            <a:ext cx="2470920" cy="2348880"/>
          </a:xfrm>
          <a:prstGeom prst="rect">
            <a:avLst/>
          </a:prstGeom>
          <a:solidFill>
            <a:srgbClr val="D8DFE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BCC9D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4" name="Google Shape;27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" y="0"/>
            <a:ext cx="2470209" cy="4509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0"/>
            <a:ext cx="2470921" cy="450911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0"/>
          <p:cNvSpPr/>
          <p:nvPr/>
        </p:nvSpPr>
        <p:spPr>
          <a:xfrm>
            <a:off x="2770226" y="47869"/>
            <a:ext cx="854395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 b="1" i="0" u="none" strike="noStrike" cap="none" dirty="0">
                <a:solidFill>
                  <a:srgbClr val="2B6CA7"/>
                </a:solidFill>
                <a:latin typeface="Calibri" panose="020F0502020204030204" pitchFamily="34" charset="0"/>
                <a:ea typeface="Audiowide"/>
                <a:cs typeface="Calibri" panose="020F0502020204030204" pitchFamily="34" charset="0"/>
                <a:sym typeface="Audiowide"/>
              </a:rPr>
              <a:t>Pomoc finansowa</a:t>
            </a:r>
            <a:endParaRPr sz="3200" b="0" i="0" u="none" strike="noStrike" cap="none" dirty="0">
              <a:solidFill>
                <a:srgbClr val="2B6CA7"/>
              </a:solidFill>
              <a:latin typeface="Calibri" panose="020F0502020204030204" pitchFamily="34" charset="0"/>
              <a:ea typeface="Audiowide"/>
              <a:cs typeface="Calibri" panose="020F0502020204030204" pitchFamily="34" charset="0"/>
              <a:sym typeface="Audiowide"/>
            </a:endParaRPr>
          </a:p>
        </p:txBody>
      </p:sp>
      <p:sp>
        <p:nvSpPr>
          <p:cNvPr id="277" name="Google Shape;277;p20"/>
          <p:cNvSpPr txBox="1">
            <a:spLocks noGrp="1"/>
          </p:cNvSpPr>
          <p:nvPr>
            <p:ph type="body" idx="1"/>
          </p:nvPr>
        </p:nvSpPr>
        <p:spPr>
          <a:xfrm>
            <a:off x="2771775" y="1143000"/>
            <a:ext cx="8915400" cy="509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Stypendium jest dofinansowaniem kosztów związanych z podróżą i pobytem </a:t>
            </a:r>
            <a:br>
              <a:rPr lang="pl-PL" sz="2000" dirty="0">
                <a:latin typeface="Calibri"/>
                <a:ea typeface="Calibri"/>
                <a:cs typeface="Calibri"/>
                <a:sym typeface="Calibri"/>
              </a:rPr>
            </a:b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za granicą. Przeznaczone jest na pokrycie części kosztów podróży, zakwaterowania, utrzymania oraz innych wydatków związanych z pobytem</a:t>
            </a:r>
            <a:br>
              <a:rPr lang="pl-PL" sz="2000" dirty="0">
                <a:latin typeface="Calibri"/>
                <a:ea typeface="Calibri"/>
                <a:cs typeface="Calibri"/>
                <a:sym typeface="Calibri"/>
              </a:rPr>
            </a:b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na praktyce;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None/>
            </a:pPr>
            <a:endParaRPr sz="2000" dirty="0"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Instytucja przyjmująca na praktykę może zaoferować: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175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000"/>
              <a:buFont typeface="Calibri"/>
              <a:buChar char="▪"/>
            </a:pP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“kieszonkowe”</a:t>
            </a:r>
            <a:endParaRPr dirty="0"/>
          </a:p>
          <a:p>
            <a:pPr marL="342900" lvl="0" indent="-3175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000"/>
              <a:buFont typeface="Calibri"/>
              <a:buChar char="▪"/>
            </a:pP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zakwaterowanie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175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000"/>
              <a:buFont typeface="Calibri"/>
              <a:buChar char="▪"/>
            </a:pP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wyżywienie</a:t>
            </a:r>
            <a:endParaRPr dirty="0"/>
          </a:p>
          <a:p>
            <a:pPr marL="342900" lvl="0" indent="-3175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000"/>
              <a:buFont typeface="Calibri"/>
              <a:buChar char="▪"/>
            </a:pP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refundacje dojazdów</a:t>
            </a:r>
            <a:endParaRPr dirty="0"/>
          </a:p>
          <a:p>
            <a:pPr marL="342900" lvl="0" indent="-1905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Szczegółowe warunki finansowe reguluje umowa o realizację praktyki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endParaRPr dirty="0"/>
          </a:p>
        </p:txBody>
      </p:sp>
      <p:pic>
        <p:nvPicPr>
          <p:cNvPr id="278" name="Google Shape;27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450" y="5028024"/>
            <a:ext cx="1190049" cy="1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"/>
          <p:cNvSpPr/>
          <p:nvPr/>
        </p:nvSpPr>
        <p:spPr>
          <a:xfrm>
            <a:off x="2600293" y="171337"/>
            <a:ext cx="854395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 b="1" i="0" u="none" strike="noStrike" cap="none" dirty="0">
                <a:solidFill>
                  <a:srgbClr val="4868A8"/>
                </a:solidFill>
                <a:latin typeface="Calibri" panose="020F0502020204030204" pitchFamily="34" charset="0"/>
                <a:ea typeface="Audiowide"/>
                <a:cs typeface="Calibri" panose="020F0502020204030204" pitchFamily="34" charset="0"/>
                <a:sym typeface="Audiowide"/>
              </a:rPr>
              <a:t>Erasmus praktyki – wymagane dokumenty</a:t>
            </a:r>
            <a:endParaRPr sz="3200" b="0" i="0" u="none" strike="noStrike" cap="none" dirty="0">
              <a:solidFill>
                <a:srgbClr val="4868A8"/>
              </a:solidFill>
              <a:latin typeface="Calibri" panose="020F0502020204030204" pitchFamily="34" charset="0"/>
              <a:ea typeface="Audiowide"/>
              <a:cs typeface="Calibri" panose="020F0502020204030204" pitchFamily="34" charset="0"/>
              <a:sym typeface="Audiowide"/>
            </a:endParaRPr>
          </a:p>
        </p:txBody>
      </p:sp>
      <p:sp>
        <p:nvSpPr>
          <p:cNvPr id="284" name="Google Shape;284;p21"/>
          <p:cNvSpPr txBox="1">
            <a:spLocks noGrp="1"/>
          </p:cNvSpPr>
          <p:nvPr>
            <p:ph type="body" idx="1"/>
          </p:nvPr>
        </p:nvSpPr>
        <p:spPr>
          <a:xfrm>
            <a:off x="3540519" y="1853370"/>
            <a:ext cx="8915400" cy="509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pl-PL" sz="2000" dirty="0"/>
              <a:t>podpisany formularz aplikacyjny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pl-PL" sz="2000" dirty="0"/>
              <a:t>zaświadczenie z dziekanatu o średniej ważonej ze wszystkich ocen uzyskanych w toku studiów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pl-PL" sz="2000" dirty="0"/>
              <a:t>potwierdzenie znajomości języka obcego: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None/>
            </a:pPr>
            <a:r>
              <a:rPr lang="pl-PL" sz="2000" dirty="0"/>
              <a:t>  - kopia certyfikatu językowego wraz z oryginałem do wglądu lub</a:t>
            </a:r>
            <a:r>
              <a:rPr lang="pl-PL" dirty="0"/>
              <a:t> </a:t>
            </a:r>
            <a:r>
              <a:rPr lang="pl-PL" sz="2000" dirty="0"/>
              <a:t>kopia    strony z indeksu z oceną z egzaminu na poziomie minimum B2 lub      zaliczenia na poziomie B2.2.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l-PL" sz="2000" dirty="0"/>
              <a:t>możliwość podejścia do egzaminu organizowanego przez CRM </a:t>
            </a:r>
            <a:br>
              <a:rPr lang="pl-PL" sz="2000" dirty="0"/>
            </a:br>
            <a:r>
              <a:rPr lang="pl-PL" sz="2000" dirty="0"/>
              <a:t>15 marca br. (zapisy: </a:t>
            </a:r>
            <a:r>
              <a:rPr lang="pl-PL" sz="2000" dirty="0">
                <a:hlinkClick r:id="rId3"/>
              </a:rPr>
              <a:t>klaudia.krzyszkowska@pwr.edu.pl</a:t>
            </a:r>
            <a:r>
              <a:rPr lang="pl-PL" sz="2000" dirty="0"/>
              <a:t>) do 7 marca)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None/>
            </a:pPr>
            <a:endParaRPr sz="2000"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endParaRPr dirty="0"/>
          </a:p>
        </p:txBody>
      </p:sp>
      <p:pic>
        <p:nvPicPr>
          <p:cNvPr id="285" name="Google Shape;28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536" y="2249587"/>
            <a:ext cx="3309983" cy="222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78813" y="98425"/>
            <a:ext cx="1256486" cy="107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"/>
          <p:cNvSpPr txBox="1">
            <a:spLocks noGrp="1"/>
          </p:cNvSpPr>
          <p:nvPr>
            <p:ph type="body" idx="1"/>
          </p:nvPr>
        </p:nvSpPr>
        <p:spPr>
          <a:xfrm>
            <a:off x="2771775" y="1143000"/>
            <a:ext cx="8915400" cy="509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None/>
            </a:pPr>
            <a:endParaRPr sz="2000"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endParaRPr dirty="0"/>
          </a:p>
        </p:txBody>
      </p:sp>
      <p:sp>
        <p:nvSpPr>
          <p:cNvPr id="292" name="Google Shape;292;p22"/>
          <p:cNvSpPr/>
          <p:nvPr/>
        </p:nvSpPr>
        <p:spPr>
          <a:xfrm>
            <a:off x="1998723" y="456150"/>
            <a:ext cx="7206922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400" b="1" i="0" u="none" strike="noStrike" cap="none" dirty="0">
                <a:solidFill>
                  <a:srgbClr val="4868A8"/>
                </a:solidFill>
                <a:latin typeface="Calibri" panose="020F0502020204030204" pitchFamily="34" charset="0"/>
                <a:ea typeface="Audiowide"/>
                <a:cs typeface="Calibri" panose="020F0502020204030204" pitchFamily="34" charset="0"/>
                <a:sym typeface="Audiowide"/>
              </a:rPr>
              <a:t>     Przyznanie grantu</a:t>
            </a:r>
            <a:endParaRPr sz="1400" b="0" i="0" u="none" strike="noStrike" cap="none" dirty="0">
              <a:solidFill>
                <a:srgbClr val="4868A8"/>
              </a:solidFill>
              <a:latin typeface="Calibri" panose="020F0502020204030204" pitchFamily="34" charset="0"/>
              <a:ea typeface="Audiowide"/>
              <a:cs typeface="Calibri" panose="020F0502020204030204" pitchFamily="34" charset="0"/>
              <a:sym typeface="Audiowide"/>
            </a:endParaRPr>
          </a:p>
        </p:txBody>
      </p:sp>
      <p:grpSp>
        <p:nvGrpSpPr>
          <p:cNvPr id="293" name="Google Shape;293;p22"/>
          <p:cNvGrpSpPr/>
          <p:nvPr/>
        </p:nvGrpSpPr>
        <p:grpSpPr>
          <a:xfrm>
            <a:off x="3369920" y="1071750"/>
            <a:ext cx="7131276" cy="5034866"/>
            <a:chOff x="4243859" y="314730"/>
            <a:chExt cx="7131276" cy="5034866"/>
          </a:xfrm>
        </p:grpSpPr>
        <p:sp>
          <p:nvSpPr>
            <p:cNvPr id="294" name="Google Shape;294;p22"/>
            <p:cNvSpPr/>
            <p:nvPr/>
          </p:nvSpPr>
          <p:spPr>
            <a:xfrm>
              <a:off x="4243862" y="314730"/>
              <a:ext cx="7131273" cy="1938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just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oto Sans Symbols"/>
                <a:buChar char="▪"/>
              </a:pPr>
              <a:r>
                <a:rPr lang="pl-PL" sz="2400" b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Rekrutacja</a:t>
              </a:r>
              <a:r>
                <a:rPr lang="pl-PL" sz="24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ma charakter ciągły – jedyny deadline dotyczy absolwentów, którzy muszą zrekrutować </a:t>
              </a:r>
              <a:br>
                <a:rPr lang="pl-PL" sz="24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pl-PL" sz="24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się przed obroną/</a:t>
              </a:r>
              <a:r>
                <a:rPr lang="pl-PL" sz="2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złożeniem</a:t>
              </a:r>
              <a:r>
                <a:rPr lang="pl-PL" sz="24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pracy doktorskiej</a:t>
              </a:r>
            </a:p>
            <a:p>
              <a:pPr marR="0" lvl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</a:pPr>
              <a:endParaRPr lang="pl-PL" sz="2400" dirty="0">
                <a:solidFill>
                  <a:schemeClr val="lt1"/>
                </a:solidFill>
                <a:latin typeface="Calibri"/>
                <a:cs typeface="Calibri"/>
                <a:sym typeface="Calibri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oto Sans Symbols"/>
                <a:buChar char="▪"/>
              </a:pPr>
              <a:endParaRPr sz="2400" dirty="0"/>
            </a:p>
          </p:txBody>
        </p:sp>
        <p:sp>
          <p:nvSpPr>
            <p:cNvPr id="295" name="Google Shape;295;p22"/>
            <p:cNvSpPr/>
            <p:nvPr/>
          </p:nvSpPr>
          <p:spPr>
            <a:xfrm>
              <a:off x="4243861" y="1647133"/>
              <a:ext cx="6905825" cy="23082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oto Sans Symbols"/>
                <a:buChar char="▪"/>
              </a:pPr>
              <a:r>
                <a:rPr lang="pl-PL" sz="24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Aplikacje będą rozpatrywane na bieżąco a granty przyznawane do wyczerpania środków</a:t>
              </a: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oto Sans Symbols"/>
                <a:buChar char="▪"/>
              </a:pPr>
              <a:endParaRPr lang="pl-PL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oto Sans Symbols"/>
                <a:buChar char="▪"/>
              </a:pPr>
              <a:endParaRPr lang="pl-PL" sz="2400" dirty="0">
                <a:solidFill>
                  <a:schemeClr val="lt1"/>
                </a:solidFill>
                <a:latin typeface="Calibri"/>
                <a:cs typeface="Calibri"/>
                <a:sym typeface="Calibri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oto Sans Symbols"/>
                <a:buChar char="▪"/>
              </a:pPr>
              <a:endParaRPr lang="pl-PL" sz="2400" dirty="0">
                <a:solidFill>
                  <a:schemeClr val="lt1"/>
                </a:solidFill>
                <a:latin typeface="Calibri"/>
                <a:cs typeface="Calibri"/>
                <a:sym typeface="Calibri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oto Sans Symbols"/>
                <a:buChar char="▪"/>
              </a:pPr>
              <a:endParaRPr sz="2400" dirty="0"/>
            </a:p>
          </p:txBody>
        </p:sp>
        <p:sp>
          <p:nvSpPr>
            <p:cNvPr id="296" name="Google Shape;296;p22"/>
            <p:cNvSpPr/>
            <p:nvPr/>
          </p:nvSpPr>
          <p:spPr>
            <a:xfrm>
              <a:off x="4243859" y="2600730"/>
              <a:ext cx="6866101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oto Sans Symbols"/>
                <a:buChar char="▪"/>
              </a:pPr>
              <a:r>
                <a:rPr lang="pl-PL" sz="24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Przyznanie grantu następuje po złożeniu akceptacji od instytucji przyjmującej </a:t>
              </a:r>
              <a:endParaRPr sz="2400" dirty="0"/>
            </a:p>
          </p:txBody>
        </p:sp>
        <p:sp>
          <p:nvSpPr>
            <p:cNvPr id="297" name="Google Shape;297;p22"/>
            <p:cNvSpPr/>
            <p:nvPr/>
          </p:nvSpPr>
          <p:spPr>
            <a:xfrm>
              <a:off x="4243860" y="2671980"/>
              <a:ext cx="6966684" cy="26776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oto Sans Symbols"/>
                <a:buChar char="▪"/>
              </a:pPr>
              <a:endParaRPr lang="pl-PL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R="0" lvl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</a:pPr>
              <a:endParaRPr lang="pl-PL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oto Sans Symbols"/>
                <a:buChar char="▪"/>
              </a:pPr>
              <a:endParaRPr lang="pl-PL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0" indent="-285750" algn="just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oto Sans Symbols"/>
                <a:buChar char="▪"/>
              </a:pPr>
              <a:r>
                <a:rPr lang="pl-PL" sz="24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Maksymalna liczba studentów zakwalifikowanych do Programu zależy od wysokości dofinansowania przyznanego w danym roku przez Narodową Agencję Programu Erasmus+</a:t>
              </a:r>
              <a:endParaRPr sz="2400" dirty="0"/>
            </a:p>
          </p:txBody>
        </p:sp>
      </p:grpSp>
      <p:pic>
        <p:nvPicPr>
          <p:cNvPr id="299" name="Google Shape;2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00" y="5761374"/>
            <a:ext cx="1190049" cy="1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A9EF83FE-BE46-44EB-9C15-D3AF2FCDF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12" y="1026869"/>
            <a:ext cx="3154350" cy="39676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ef7da03a33_0_8"/>
          <p:cNvSpPr txBox="1">
            <a:spLocks noGrp="1"/>
          </p:cNvSpPr>
          <p:nvPr>
            <p:ph type="title"/>
          </p:nvPr>
        </p:nvSpPr>
        <p:spPr>
          <a:xfrm>
            <a:off x="2771775" y="165100"/>
            <a:ext cx="89154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600" b="1" dirty="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Co daje udział w Programie Erasmus+ ?</a:t>
            </a:r>
            <a:endParaRPr dirty="0"/>
          </a:p>
        </p:txBody>
      </p:sp>
      <p:sp>
        <p:nvSpPr>
          <p:cNvPr id="81" name="Google Shape;81;g1ef7da03a33_0_8"/>
          <p:cNvSpPr txBox="1">
            <a:spLocks noGrp="1"/>
          </p:cNvSpPr>
          <p:nvPr>
            <p:ph type="body" idx="1"/>
          </p:nvPr>
        </p:nvSpPr>
        <p:spPr>
          <a:xfrm>
            <a:off x="2771775" y="1143000"/>
            <a:ext cx="8915400" cy="5099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5814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pl-PL" sz="2400" dirty="0">
                <a:latin typeface="Calibri"/>
                <a:ea typeface="Calibri"/>
                <a:cs typeface="Calibri"/>
                <a:sym typeface="Calibri"/>
              </a:rPr>
              <a:t>Większe szanse na znalezienie ciekawej pracy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814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pl-PL" sz="2400" dirty="0">
                <a:latin typeface="Calibri"/>
                <a:ea typeface="Calibri"/>
                <a:cs typeface="Calibri"/>
                <a:sym typeface="Calibri"/>
              </a:rPr>
              <a:t>Zdobycie nowych, cennych doświadczeń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814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pl-PL" sz="2400" dirty="0">
                <a:latin typeface="Calibri"/>
                <a:ea typeface="Calibri"/>
                <a:cs typeface="Calibri"/>
                <a:sym typeface="Calibri"/>
              </a:rPr>
              <a:t>Możliwość szlifowania języka obcego w naturalnym środowisku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814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pl-PL" sz="2400" dirty="0">
                <a:latin typeface="Calibri"/>
                <a:ea typeface="Calibri"/>
                <a:cs typeface="Calibri"/>
                <a:sym typeface="Calibri"/>
              </a:rPr>
              <a:t>Możliwość poznania nowej kultury i zwiedzania ciekawych miejsc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814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pl-PL" sz="2400" dirty="0">
                <a:latin typeface="Calibri"/>
                <a:ea typeface="Calibri"/>
                <a:cs typeface="Calibri"/>
                <a:sym typeface="Calibri"/>
              </a:rPr>
              <a:t>Zwiększenie samodzielności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814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pl-PL" sz="2400" dirty="0">
                <a:latin typeface="Calibri"/>
                <a:ea typeface="Calibri"/>
                <a:cs typeface="Calibri"/>
                <a:sym typeface="Calibri"/>
              </a:rPr>
              <a:t>Nawiązanie międzynarodowych znajomości i przyjaźni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0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2" name="Google Shape;82;g1ef7da03a33_0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50" y="980375"/>
            <a:ext cx="2544825" cy="402294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0"/>
              </a:srgbClr>
            </a:outerShdw>
          </a:effectLst>
        </p:spPr>
      </p:pic>
      <p:pic>
        <p:nvPicPr>
          <p:cNvPr id="83" name="Google Shape;83;g1ef7da03a33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25" y="5561224"/>
            <a:ext cx="1190049" cy="1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/>
          <p:nvPr/>
        </p:nvSpPr>
        <p:spPr>
          <a:xfrm flipH="1">
            <a:off x="0" y="4509120"/>
            <a:ext cx="2470920" cy="2348880"/>
          </a:xfrm>
          <a:prstGeom prst="rect">
            <a:avLst/>
          </a:prstGeom>
          <a:solidFill>
            <a:srgbClr val="D8DFE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BCC9D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5" name="Google Shape;30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" y="0"/>
            <a:ext cx="2470209" cy="4509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0"/>
            <a:ext cx="2470921" cy="450911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3"/>
          <p:cNvSpPr txBox="1">
            <a:spLocks noGrp="1"/>
          </p:cNvSpPr>
          <p:nvPr>
            <p:ph type="body" idx="1"/>
          </p:nvPr>
        </p:nvSpPr>
        <p:spPr>
          <a:xfrm>
            <a:off x="2771775" y="1143000"/>
            <a:ext cx="8915400" cy="509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▪"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sprawdzaj informacje na stronie Centrum Relacji Międzynarodowych - 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oferty praktyk są publikowane w aktualnościach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</a:pPr>
            <a:endParaRPr sz="2000" dirty="0"/>
          </a:p>
          <a:p>
            <a:pPr marL="457200" lvl="0" indent="-457200" algn="just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▪"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wykorzystaj osobiste kontakty (wyjazdy zagraniczne, Erasmus+ studia)</a:t>
            </a:r>
          </a:p>
          <a:p>
            <a:pPr marL="457200" lvl="0" indent="-457200" algn="just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▪"/>
            </a:pPr>
            <a:endParaRPr sz="2000" dirty="0"/>
          </a:p>
          <a:p>
            <a:pPr marL="457200" lvl="0" indent="-457200" algn="just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▪"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odwiedź strony dużych firm oraz międzynarodowych koncernów</a:t>
            </a:r>
          </a:p>
          <a:p>
            <a:pPr marL="457200" lvl="0" indent="-457200" algn="just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▪"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just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▪"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poproś o pomoc wykładowców/promotora</a:t>
            </a:r>
          </a:p>
          <a:p>
            <a:pPr marL="457200" lvl="0" indent="-457200" algn="just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▪"/>
            </a:pPr>
            <a:endParaRPr sz="2000" dirty="0"/>
          </a:p>
          <a:p>
            <a:pPr marL="457200" lvl="0" indent="-457200" algn="just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▪"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popytaj rodzinę i znajomych 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3"/>
          <p:cNvSpPr/>
          <p:nvPr/>
        </p:nvSpPr>
        <p:spPr>
          <a:xfrm>
            <a:off x="2771775" y="152275"/>
            <a:ext cx="6021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68A8"/>
              </a:buClr>
              <a:buSzPts val="3200"/>
              <a:buFont typeface="Audiowide"/>
              <a:buNone/>
            </a:pPr>
            <a:r>
              <a:rPr lang="pl-PL" sz="3200" b="1" i="0" u="none" strike="noStrike" cap="none" dirty="0">
                <a:solidFill>
                  <a:srgbClr val="4868A8"/>
                </a:solidFill>
                <a:latin typeface="Calibri" panose="020F0502020204030204" pitchFamily="34" charset="0"/>
                <a:ea typeface="Audiowide"/>
                <a:cs typeface="Calibri" panose="020F0502020204030204" pitchFamily="34" charset="0"/>
                <a:sym typeface="Audiowide"/>
              </a:rPr>
              <a:t>Jak znaleźć praktykę?</a:t>
            </a:r>
            <a:endParaRPr sz="3200" b="0" i="0" u="none" strike="noStrike" cap="none" dirty="0">
              <a:solidFill>
                <a:srgbClr val="4868A8"/>
              </a:solidFill>
              <a:latin typeface="Calibri" panose="020F0502020204030204" pitchFamily="34" charset="0"/>
              <a:ea typeface="Audiowide"/>
              <a:cs typeface="Calibri" panose="020F0502020204030204" pitchFamily="34" charset="0"/>
              <a:sym typeface="Audiowide"/>
            </a:endParaRPr>
          </a:p>
        </p:txBody>
      </p:sp>
      <p:pic>
        <p:nvPicPr>
          <p:cNvPr id="309" name="Google Shape;30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450" y="5028024"/>
            <a:ext cx="1190049" cy="1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>
            <a:spLocks noGrp="1"/>
          </p:cNvSpPr>
          <p:nvPr>
            <p:ph type="body" idx="1"/>
          </p:nvPr>
        </p:nvSpPr>
        <p:spPr>
          <a:xfrm>
            <a:off x="2891241" y="1551398"/>
            <a:ext cx="8795933" cy="4690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▪"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czas - nie zwlekaj z szukaniem firmy</a:t>
            </a:r>
            <a:endParaRPr dirty="0"/>
          </a:p>
          <a:p>
            <a:pPr marL="342900" lvl="0" indent="-177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▪"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starannie przygotowane dokumenty (CV i list motywacyjny)</a:t>
            </a:r>
            <a:endParaRPr dirty="0"/>
          </a:p>
          <a:p>
            <a:pPr marL="342900" lvl="0" indent="-177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▪"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bezpośredni kontakt z firmą (ustalenia dotyczące planu praktyki, okresu praktyki, ew. dodatkowego wynagrodzenia)</a:t>
            </a:r>
            <a:endParaRPr dirty="0"/>
          </a:p>
          <a:p>
            <a:pPr marL="342900" lvl="0" indent="-177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▪"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cierpliwość</a:t>
            </a:r>
            <a:endParaRPr dirty="0"/>
          </a:p>
          <a:p>
            <a:pPr marL="342900" lvl="0" indent="-177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▪"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przemyślany dobór firm (pisz tylko tam, gdzie naprawdę chciałbyś wyjechać)</a:t>
            </a:r>
            <a:endParaRPr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4"/>
          <p:cNvSpPr/>
          <p:nvPr/>
        </p:nvSpPr>
        <p:spPr>
          <a:xfrm>
            <a:off x="3267182" y="152399"/>
            <a:ext cx="675012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68A8"/>
              </a:buClr>
              <a:buSzPts val="3200"/>
              <a:buFont typeface="Audiowide"/>
              <a:buNone/>
            </a:pPr>
            <a:r>
              <a:rPr lang="pl-PL" sz="3200" b="1" i="0" u="none" strike="noStrike" cap="none" dirty="0">
                <a:solidFill>
                  <a:srgbClr val="4868A8"/>
                </a:solidFill>
                <a:latin typeface="Calibri" panose="020F0502020204030204" pitchFamily="34" charset="0"/>
                <a:ea typeface="Audiowide"/>
                <a:cs typeface="Calibri" panose="020F0502020204030204" pitchFamily="34" charset="0"/>
                <a:sym typeface="Audiowide"/>
              </a:rPr>
              <a:t>Co się liczy gdy szukasz praktyki?</a:t>
            </a:r>
            <a:endParaRPr sz="3200" b="0" i="0" u="none" strike="noStrike" cap="none" dirty="0">
              <a:solidFill>
                <a:srgbClr val="4868A8"/>
              </a:solidFill>
              <a:latin typeface="Calibri" panose="020F0502020204030204" pitchFamily="34" charset="0"/>
              <a:ea typeface="Audiowide"/>
              <a:cs typeface="Calibri" panose="020F0502020204030204" pitchFamily="34" charset="0"/>
              <a:sym typeface="Audiowide"/>
            </a:endParaRPr>
          </a:p>
        </p:txBody>
      </p:sp>
      <p:pic>
        <p:nvPicPr>
          <p:cNvPr id="316" name="Google Shape;31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46" y="4797745"/>
            <a:ext cx="2686029" cy="1720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573" y="2929009"/>
            <a:ext cx="2577848" cy="1720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573" y="795719"/>
            <a:ext cx="2577848" cy="1715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61601" y="152400"/>
            <a:ext cx="1503528" cy="1286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"/>
          <p:cNvSpPr txBox="1">
            <a:spLocks noGrp="1"/>
          </p:cNvSpPr>
          <p:nvPr>
            <p:ph type="body" idx="1"/>
          </p:nvPr>
        </p:nvSpPr>
        <p:spPr>
          <a:xfrm>
            <a:off x="2855925" y="1057650"/>
            <a:ext cx="9336000" cy="57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0000"/>
              <a:buNone/>
            </a:pPr>
            <a:r>
              <a:rPr lang="pl-PL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Student Exchange</a:t>
            </a: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oferuje możliwość wyjazdu studentów na jeden lub dwa semestry do jednej z uczelni partnerskich, z którymi uczelnia ma podpisaną umową </a:t>
            </a:r>
            <a:b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wymianie studentów (umowa inna niż w ramach Erasmus+) </a:t>
            </a:r>
            <a:endParaRPr dirty="0"/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0000"/>
              <a:buNone/>
            </a:pPr>
            <a:endParaRPr sz="20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0000"/>
              <a:buNone/>
            </a:pPr>
            <a:r>
              <a:rPr lang="pl-PL" sz="20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Dokąd można wyjechać?</a:t>
            </a:r>
            <a:endParaRPr dirty="0"/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0000"/>
              <a:buNone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Brazylia, Chiny, Indie, Indonezja, Izrael, Japonia, Kanada, Kazachstan, Korea Pd, </a:t>
            </a:r>
            <a:b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Meksyk, Tajlandia, Tajwan, Ukraina i Wietnam</a:t>
            </a:r>
            <a:endParaRPr dirty="0"/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0000"/>
              <a:buNone/>
            </a:pPr>
            <a:endParaRPr sz="2000" b="1" dirty="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90000"/>
              <a:buNone/>
            </a:pPr>
            <a:r>
              <a:rPr lang="pl-PL" sz="20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Czas trwania wymiany: </a:t>
            </a:r>
            <a:r>
              <a:rPr lang="pl-PL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semestr</a:t>
            </a: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lub </a:t>
            </a:r>
            <a:r>
              <a:rPr lang="pl-PL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cały rok akademicki*</a:t>
            </a: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34290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90000"/>
              <a:buNone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*możliwość skrócenia/przedłużenia pobytu w czasie wymiany</a:t>
            </a:r>
            <a:endParaRPr dirty="0"/>
          </a:p>
          <a:p>
            <a:pPr marL="34290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90000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90000"/>
              <a:buNone/>
            </a:pPr>
            <a:r>
              <a:rPr lang="pl-PL" sz="20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Studenci </a:t>
            </a: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pl-PL" sz="2000" b="1" dirty="0">
                <a:latin typeface="Calibri"/>
                <a:ea typeface="Calibri"/>
                <a:cs typeface="Calibri"/>
                <a:sym typeface="Calibri"/>
              </a:rPr>
              <a:t>I, II</a:t>
            </a: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 stopnia oraz </a:t>
            </a:r>
            <a:r>
              <a:rPr lang="pl-PL" sz="2000" b="1" dirty="0">
                <a:latin typeface="Calibri"/>
                <a:ea typeface="Calibri"/>
                <a:cs typeface="Calibri"/>
                <a:sym typeface="Calibri"/>
              </a:rPr>
              <a:t>Szkoła Doktorska </a:t>
            </a:r>
            <a:b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1" dirty="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0000"/>
              <a:buNone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8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pl-PL" sz="2000" b="1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Ważne!!!</a:t>
            </a:r>
            <a:r>
              <a:rPr lang="pl-PL" sz="2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000" b="1" dirty="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Aktywny status studenta, nie można być na urlopie dziekańskim! </a:t>
            </a:r>
            <a:br>
              <a:rPr lang="pl-PL" sz="2000" b="1" dirty="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0000"/>
              <a:buNone/>
            </a:pPr>
            <a:r>
              <a:rPr lang="pl-PL" sz="20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       Wymiana bez wypłaty stypendium ale:</a:t>
            </a:r>
            <a:endParaRPr dirty="0"/>
          </a:p>
          <a:p>
            <a:pPr marL="34290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90000"/>
              <a:buNone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możliwość ubiegania się o stypendium danej uczelni przyjmującej, stypendium rządu danego państwa; stypendium NAWA</a:t>
            </a:r>
            <a:endParaRPr dirty="0"/>
          </a:p>
          <a:p>
            <a:pPr marL="34290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90000"/>
              <a:buNone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Studencki Program Stypendialny - </a:t>
            </a:r>
            <a:r>
              <a:rPr lang="pl-PL" sz="2000" dirty="0">
                <a:solidFill>
                  <a:srgbClr val="000000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Wrocławskie Centrum Akademickie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0000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6"/>
          <p:cNvSpPr/>
          <p:nvPr/>
        </p:nvSpPr>
        <p:spPr>
          <a:xfrm>
            <a:off x="2730552" y="81175"/>
            <a:ext cx="92043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600" b="1" dirty="0">
                <a:solidFill>
                  <a:srgbClr val="4868A8"/>
                </a:solidFill>
                <a:latin typeface="Calibri" panose="020F0502020204030204" pitchFamily="34" charset="0"/>
                <a:ea typeface="Audiowide"/>
                <a:cs typeface="Calibri" panose="020F0502020204030204" pitchFamily="34" charset="0"/>
                <a:sym typeface="Audiowide"/>
              </a:rPr>
              <a:t>Program wymiany  -  </a:t>
            </a:r>
            <a:r>
              <a:rPr lang="pl-PL" sz="2600" b="1" dirty="0">
                <a:solidFill>
                  <a:schemeClr val="accent4"/>
                </a:solidFill>
                <a:latin typeface="Calibri" panose="020F0502020204030204" pitchFamily="34" charset="0"/>
                <a:ea typeface="Audiowide"/>
                <a:cs typeface="Calibri" panose="020F0502020204030204" pitchFamily="34" charset="0"/>
                <a:sym typeface="Audiowide"/>
              </a:rPr>
              <a:t>STUDENT EXCHANGE</a:t>
            </a:r>
            <a:endParaRPr sz="2600" b="0" i="0" u="none" strike="noStrike" cap="none" dirty="0">
              <a:solidFill>
                <a:schemeClr val="accent4"/>
              </a:solidFill>
              <a:latin typeface="Calibri" panose="020F0502020204030204" pitchFamily="34" charset="0"/>
              <a:ea typeface="Audiowide"/>
              <a:cs typeface="Calibri" panose="020F0502020204030204" pitchFamily="34" charset="0"/>
              <a:sym typeface="Audiowide"/>
            </a:endParaRPr>
          </a:p>
        </p:txBody>
      </p:sp>
      <p:pic>
        <p:nvPicPr>
          <p:cNvPr id="336" name="Google Shape;33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98788" y="2774162"/>
            <a:ext cx="1564675" cy="15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5150" y="197650"/>
            <a:ext cx="4481376" cy="443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7"/>
          <p:cNvSpPr/>
          <p:nvPr/>
        </p:nvSpPr>
        <p:spPr>
          <a:xfrm flipH="1">
            <a:off x="0" y="4509120"/>
            <a:ext cx="2470920" cy="2348880"/>
          </a:xfrm>
          <a:prstGeom prst="rect">
            <a:avLst/>
          </a:prstGeom>
          <a:solidFill>
            <a:srgbClr val="D8DFE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BCC9D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4" name="Google Shape;34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" y="0"/>
            <a:ext cx="2470209" cy="4509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0"/>
            <a:ext cx="2470921" cy="450911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7"/>
          <p:cNvSpPr txBox="1">
            <a:spLocks noGrp="1"/>
          </p:cNvSpPr>
          <p:nvPr>
            <p:ph type="body" idx="1"/>
          </p:nvPr>
        </p:nvSpPr>
        <p:spPr>
          <a:xfrm>
            <a:off x="2503744" y="1358080"/>
            <a:ext cx="8915400" cy="50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pl-PL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Osoby zainteresowane prosimy o wypełnienie</a:t>
            </a:r>
            <a:r>
              <a:rPr lang="pl-PL" sz="1400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l-PL" sz="1400" b="1" u="sng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Formularza Zgłoszeniow</a:t>
            </a:r>
            <a:r>
              <a:rPr lang="pl-PL" sz="1400" b="1" u="sng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ego</a:t>
            </a:r>
            <a:r>
              <a:rPr lang="pl-PL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dostępnego na stronie CRM </a:t>
            </a:r>
            <a:br>
              <a:rPr lang="pl-PL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l-PL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 zakładce Student Exchange. 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pl-PL" sz="1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Ale najpierw:</a:t>
            </a:r>
            <a:endParaRPr sz="1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pl-PL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sprawdzamy deadline na nominacje uczelni partnerskich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pl-PL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sprawdzamy kursy oferowane przez uczelnie partnerskie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pl-PL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Dokumenty wymagane przez CRM - </a:t>
            </a:r>
            <a:r>
              <a:rPr lang="pl-PL" sz="1400" b="1" dirty="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składane w systemie IRC po akceptacji przez uczelnię przyjmującą:</a:t>
            </a:r>
            <a:endParaRPr sz="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30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lang="pl-PL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Formularz aplikacyjny 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30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lang="pl-PL" sz="1600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 Agreement</a:t>
            </a:r>
            <a:r>
              <a:rPr lang="pl-PL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pl-PL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Indywidualny Plan Studiów</a:t>
            </a:r>
            <a:r>
              <a:rPr lang="pl-PL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</a:t>
            </a:r>
            <a:r>
              <a:rPr lang="pl-PL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(podpisany przez </a:t>
            </a:r>
            <a:r>
              <a:rPr lang="pl-PL" sz="1200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Koordynatora Wydziałowego</a:t>
            </a:r>
            <a:r>
              <a:rPr lang="pl-PL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lub Dziekana Wydziału (I/</a:t>
            </a:r>
            <a:r>
              <a:rPr lang="pl-PL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IIst</a:t>
            </a:r>
            <a:r>
              <a:rPr lang="pl-PL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lub Dziekana Szkoły Doktorskiej - </a:t>
            </a:r>
            <a:r>
              <a:rPr lang="pl-PL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IIIst</a:t>
            </a:r>
            <a:r>
              <a:rPr lang="pl-PL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.)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30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lang="pl-PL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Wykaz ocen ze studiów </a:t>
            </a:r>
            <a:r>
              <a:rPr lang="pl-PL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pl-PL" sz="16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Transcript</a:t>
            </a:r>
            <a:r>
              <a:rPr lang="pl-PL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pl-PL" sz="16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Records</a:t>
            </a:r>
            <a:r>
              <a:rPr lang="pl-PL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l-PL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 języku angielskim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30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lang="pl-PL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Poświadczona znajomość języka angielskiego (lub innego języka, w którym będą prowadzone zajęcia) na poziomie co najmniej  </a:t>
            </a:r>
            <a:r>
              <a:rPr lang="pl-PL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B2</a:t>
            </a:r>
            <a:r>
              <a:rPr lang="pl-PL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(wg CEFR) lub ocena z lektoratu z SJO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30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lang="pl-PL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Zaświadczenie o posiadaniu </a:t>
            </a:r>
            <a:r>
              <a:rPr lang="pl-PL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statusu studenta</a:t>
            </a:r>
            <a:r>
              <a:rPr lang="pl-PL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PWr</a:t>
            </a:r>
            <a:r>
              <a:rPr lang="pl-PL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(w języku angielskim poświadczone przez dziekanat)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30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lang="pl-PL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Zaświadczenie o </a:t>
            </a:r>
            <a:r>
              <a:rPr lang="pl-PL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średniej ważonej</a:t>
            </a:r>
            <a:r>
              <a:rPr lang="pl-PL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z dziekanatu z obecnego stopnia studiów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30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lang="pl-PL" sz="1600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Zezwolenie </a:t>
            </a:r>
            <a:r>
              <a:rPr lang="pl-PL" sz="1600" b="1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dziekana na wyjazd </a:t>
            </a:r>
            <a:r>
              <a:rPr lang="pl-PL" sz="1600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»</a:t>
            </a:r>
            <a:r>
              <a:rPr lang="pl-PL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(przed wyjazdem)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30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lang="pl-PL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Poświadczenie ubezpieczenia NNW na wyjazd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30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lang="pl-PL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 razie konieczności zmiany do LA </a:t>
            </a:r>
            <a:r>
              <a:rPr lang="pl-PL" sz="1600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pl-PL" sz="1600" u="sng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Changes</a:t>
            </a:r>
            <a:r>
              <a:rPr lang="pl-PL" sz="1600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to LA)</a:t>
            </a:r>
            <a:r>
              <a:rPr lang="pl-PL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 czasie pobytu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7"/>
          <p:cNvSpPr/>
          <p:nvPr/>
        </p:nvSpPr>
        <p:spPr>
          <a:xfrm>
            <a:off x="2699272" y="306400"/>
            <a:ext cx="4416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 b="1" i="0" u="none" strike="noStrike" cap="none" dirty="0">
                <a:solidFill>
                  <a:srgbClr val="4868A8"/>
                </a:solidFill>
                <a:latin typeface="Calibri" panose="020F0502020204030204" pitchFamily="34" charset="0"/>
                <a:ea typeface="Audiowide"/>
                <a:cs typeface="Calibri" panose="020F0502020204030204" pitchFamily="34" charset="0"/>
                <a:sym typeface="Audiowide"/>
              </a:rPr>
              <a:t>Jak aplikować?</a:t>
            </a:r>
            <a:endParaRPr sz="3200" b="0" i="0" u="none" strike="noStrike" cap="none" dirty="0">
              <a:solidFill>
                <a:srgbClr val="4868A8"/>
              </a:solidFill>
              <a:latin typeface="Calibri" panose="020F0502020204030204" pitchFamily="34" charset="0"/>
              <a:ea typeface="Audiowide"/>
              <a:cs typeface="Calibri" panose="020F0502020204030204" pitchFamily="34" charset="0"/>
              <a:sym typeface="Audiowid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b1f4ac2b18_1_10"/>
          <p:cNvSpPr/>
          <p:nvPr/>
        </p:nvSpPr>
        <p:spPr>
          <a:xfrm flipH="1">
            <a:off x="120" y="4509120"/>
            <a:ext cx="2470800" cy="2349000"/>
          </a:xfrm>
          <a:prstGeom prst="rect">
            <a:avLst/>
          </a:prstGeom>
          <a:solidFill>
            <a:srgbClr val="D8DFE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BCC9D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4" name="Google Shape;364;g2b1f4ac2b18_1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" y="0"/>
            <a:ext cx="2470209" cy="450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b1f4ac2b18_1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0"/>
            <a:ext cx="2470921" cy="450911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2b1f4ac2b18_1_10"/>
          <p:cNvSpPr txBox="1">
            <a:spLocks noGrp="1"/>
          </p:cNvSpPr>
          <p:nvPr>
            <p:ph type="body" idx="1"/>
          </p:nvPr>
        </p:nvSpPr>
        <p:spPr>
          <a:xfrm>
            <a:off x="2523744" y="704305"/>
            <a:ext cx="8915400" cy="50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sieć 57 czołowych uczelni technicznych z 24 krajów, w tym </a:t>
            </a:r>
            <a:r>
              <a:rPr lang="pl-PL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44 uczelnie z Europy </a:t>
            </a: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oraz z Australii, Argentyny, Brazylii, Chin, Japonii, Kanady, Maroka i Ukrainy</a:t>
            </a:r>
            <a:b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Tylko dwie uczelnie z Polski: </a:t>
            </a:r>
            <a:r>
              <a:rPr lang="pl-PL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Politechnika Wrocławska </a:t>
            </a: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AGH w Krakowie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dwu-kulturowego kształcenia na studiach magisterskich zakończonego  dyplomami dwóch uczelni, realizowany na podstawie umowy podpisanej pomiędzy dwoma uczelniami partnerskimi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endParaRPr lang="pl-PL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pl-PL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platforma kontaktowa dla uczelni poszukujących sprawdzonych partnerów do międzynarodowych projektów 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2b1f4ac2b18_1_10"/>
          <p:cNvSpPr/>
          <p:nvPr/>
        </p:nvSpPr>
        <p:spPr>
          <a:xfrm>
            <a:off x="2523750" y="243675"/>
            <a:ext cx="83421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l-PL" sz="2800" b="1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T.I.M.E. T</a:t>
            </a:r>
            <a:r>
              <a:rPr lang="pl-PL" sz="2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</a:t>
            </a:r>
            <a:r>
              <a:rPr lang="pl-PL" sz="2800" b="1" dirty="0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800" b="1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pl-PL" sz="2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nternational </a:t>
            </a:r>
            <a:r>
              <a:rPr lang="pl-PL" sz="2800" b="1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pl-PL" sz="2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anagers</a:t>
            </a:r>
            <a:r>
              <a:rPr lang="pl-PL" sz="2800" b="1" dirty="0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r>
              <a:rPr lang="pl-PL" sz="2800" b="1" dirty="0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800" b="1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pl-PL" sz="2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ngineering</a:t>
            </a:r>
            <a:endParaRPr sz="2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g2b1f4ac2b18_1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450" y="5028024"/>
            <a:ext cx="1190049" cy="1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2b1f4ac2b18_1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500" y="4850873"/>
            <a:ext cx="1405075" cy="14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9F0DD81B-83C3-4C26-BDC5-6A757D1D10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553410"/>
            <a:ext cx="2476500" cy="6191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b1f4ac2b18_1_0"/>
          <p:cNvSpPr/>
          <p:nvPr/>
        </p:nvSpPr>
        <p:spPr>
          <a:xfrm flipH="1">
            <a:off x="120" y="4509120"/>
            <a:ext cx="2470800" cy="2349000"/>
          </a:xfrm>
          <a:prstGeom prst="rect">
            <a:avLst/>
          </a:prstGeom>
          <a:solidFill>
            <a:srgbClr val="D8DFE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BCC9D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5" name="Google Shape;375;g2b1f4ac2b18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" y="0"/>
            <a:ext cx="2470209" cy="450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2b1f4ac2b18_1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0"/>
            <a:ext cx="2470921" cy="450911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2b1f4ac2b18_1_0"/>
          <p:cNvSpPr txBox="1">
            <a:spLocks noGrp="1"/>
          </p:cNvSpPr>
          <p:nvPr>
            <p:ph type="body" idx="1"/>
          </p:nvPr>
        </p:nvSpPr>
        <p:spPr>
          <a:xfrm>
            <a:off x="2523750" y="704300"/>
            <a:ext cx="9615000" cy="59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➢"/>
            </a:pP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dwukulturowe kształcenie w ramach umów uczelni partnerskich na studiach magisterskich , prowadzące do uzyskania dwóch dyplomów (uczelni macierzystej i goszczącej)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➢"/>
            </a:pP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zrealizowanie uzgodnionego programu studiów i osiągnięcie efektów kształcenia</a:t>
            </a:r>
            <a:br>
              <a:rPr lang="pl-PL" sz="2000" dirty="0">
                <a:latin typeface="Calibri"/>
                <a:ea typeface="Calibri"/>
                <a:cs typeface="Calibri"/>
                <a:sym typeface="Calibri"/>
              </a:rPr>
            </a:b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w  wymaganym okresie studiowania minimum 2 semestry (czasem 3 semestry w uczelni goszczącej, np. na </a:t>
            </a:r>
            <a:r>
              <a:rPr lang="pl-PL" sz="2000" dirty="0" err="1">
                <a:latin typeface="Calibri"/>
                <a:ea typeface="Calibri"/>
                <a:cs typeface="Calibri"/>
                <a:sym typeface="Calibri"/>
              </a:rPr>
              <a:t>Politecnico</a:t>
            </a: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pl-PL" sz="2000" dirty="0" err="1">
                <a:latin typeface="Calibri"/>
                <a:ea typeface="Calibri"/>
                <a:cs typeface="Calibri"/>
                <a:sym typeface="Calibri"/>
              </a:rPr>
              <a:t>Milano</a:t>
            </a: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, aby otrzymać tzw. T.I.M.E. </a:t>
            </a:r>
            <a:r>
              <a:rPr lang="pl-PL" sz="2000" dirty="0" err="1">
                <a:latin typeface="Calibri"/>
                <a:ea typeface="Calibri"/>
                <a:cs typeface="Calibri"/>
                <a:sym typeface="Calibri"/>
              </a:rPr>
              <a:t>Label</a:t>
            </a: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000" dirty="0" err="1">
                <a:latin typeface="Calibri"/>
                <a:ea typeface="Calibri"/>
                <a:cs typeface="Calibri"/>
                <a:sym typeface="Calibri"/>
              </a:rPr>
              <a:t>Certificate</a:t>
            </a: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) 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➢"/>
            </a:pP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studiowanie w języku angielskim na wymaganym poziomie (min. B2), czasem wymagana znajomość drugiego języka np. francuskiego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➢"/>
            </a:pP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poznanie kultury, systemu edukacji i zwyczajów innego kraju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➢"/>
            </a:pP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możliwość realizowania praktyki w zagranicznym przedsiębiorstwie (często 1 semestr)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➢"/>
            </a:pP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nabycie i doskonalenie umiejętności pracy w międzynarodowej grupie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➢"/>
            </a:pP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większe szanse zatrudnienia na międzynarodowym rynku pracy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g2b1f4ac2b18_1_0"/>
          <p:cNvSpPr/>
          <p:nvPr/>
        </p:nvSpPr>
        <p:spPr>
          <a:xfrm>
            <a:off x="2523750" y="76850"/>
            <a:ext cx="91218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68A8"/>
              </a:buClr>
              <a:buSzPts val="3200"/>
              <a:buFont typeface="Audiowide"/>
              <a:buNone/>
            </a:pPr>
            <a:r>
              <a:rPr lang="pl-PL" sz="36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Program Double Degree to inwestycja!</a:t>
            </a:r>
            <a:endParaRPr sz="3200" b="0" i="0" u="none" strike="noStrike" cap="none">
              <a:solidFill>
                <a:srgbClr val="4868A8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379" name="Google Shape;379;g2b1f4ac2b18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450" y="5028024"/>
            <a:ext cx="1190049" cy="1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2b1f4ac2b18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500" y="4850875"/>
            <a:ext cx="1425075" cy="14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b1f4ac2b18_1_27"/>
          <p:cNvSpPr/>
          <p:nvPr/>
        </p:nvSpPr>
        <p:spPr>
          <a:xfrm flipH="1">
            <a:off x="120" y="4509120"/>
            <a:ext cx="2470800" cy="2349000"/>
          </a:xfrm>
          <a:prstGeom prst="rect">
            <a:avLst/>
          </a:prstGeom>
          <a:solidFill>
            <a:srgbClr val="D8DFE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BCC9D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6" name="Google Shape;386;g2b1f4ac2b18_1_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" y="0"/>
            <a:ext cx="2470209" cy="450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2b1f4ac2b18_1_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0"/>
            <a:ext cx="2470921" cy="450911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2b1f4ac2b18_1_27"/>
          <p:cNvSpPr txBox="1">
            <a:spLocks noGrp="1"/>
          </p:cNvSpPr>
          <p:nvPr>
            <p:ph type="body" idx="1"/>
          </p:nvPr>
        </p:nvSpPr>
        <p:spPr>
          <a:xfrm>
            <a:off x="2523750" y="704300"/>
            <a:ext cx="9615000" cy="59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l-PL" sz="1600" dirty="0">
                <a:latin typeface="Calibri"/>
                <a:ea typeface="Calibri"/>
                <a:cs typeface="Calibri"/>
                <a:sym typeface="Calibri"/>
              </a:rPr>
              <a:t>status studenta PWr, dyplom ukończenia studiów I stopnia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l-PL" sz="1600" dirty="0">
                <a:latin typeface="Calibri"/>
                <a:ea typeface="Calibri"/>
                <a:cs typeface="Calibri"/>
                <a:sym typeface="Calibri"/>
              </a:rPr>
              <a:t>dobre wyniki w nauce (średnia min. 4.0), duża motywacja i samodyscyplina (spełnienie wymogów 2 uczelni)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l-PL" sz="1600" dirty="0">
                <a:latin typeface="Calibri"/>
                <a:ea typeface="Calibri"/>
                <a:cs typeface="Calibri"/>
                <a:sym typeface="Calibri"/>
              </a:rPr>
              <a:t>potwierdzona certyfikatem znajomość języka angielskiego (B2)**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l-PL" sz="1600" dirty="0">
                <a:latin typeface="Calibri"/>
                <a:ea typeface="Calibri"/>
                <a:cs typeface="Calibri"/>
                <a:sym typeface="Calibri"/>
              </a:rPr>
              <a:t>zgoda Dziekana na udział w programie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l-PL" sz="1600" dirty="0">
                <a:latin typeface="Calibri"/>
                <a:ea typeface="Calibri"/>
                <a:cs typeface="Calibri"/>
                <a:sym typeface="Calibri"/>
              </a:rPr>
              <a:t>rekrutacja na uczelni macierzystej przez Koordynatora T.I.M.E. (</a:t>
            </a:r>
            <a:r>
              <a:rPr lang="pl-PL" sz="1600" dirty="0">
                <a:latin typeface="Calibri"/>
                <a:ea typeface="Calibri"/>
                <a:cs typeface="Calibri"/>
                <a:sym typeface="Calibri"/>
                <a:hlinkClick r:id="rId5"/>
              </a:rPr>
              <a:t>ewa.mroczek@pwr.edu.pl</a:t>
            </a:r>
            <a:endParaRPr lang="pl-PL" sz="1600" dirty="0">
              <a:latin typeface="Calibri"/>
              <a:ea typeface="Calibri"/>
              <a:cs typeface="Calibri"/>
              <a:sym typeface="Calibri"/>
            </a:endParaRPr>
          </a:p>
          <a:p>
            <a:pPr marL="127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pl-PL" sz="1600" dirty="0">
                <a:latin typeface="Calibri"/>
                <a:ea typeface="Calibri"/>
                <a:cs typeface="Calibri"/>
                <a:sym typeface="Calibri"/>
              </a:rPr>
              <a:t>       i Koordynatora Wydziałowego Erasmus+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Wymagane dokumenty:</a:t>
            </a:r>
            <a:endParaRPr sz="2000" b="1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l-PL" sz="1600" dirty="0">
                <a:latin typeface="Calibri"/>
                <a:ea typeface="Calibri"/>
                <a:cs typeface="Calibri"/>
                <a:sym typeface="Calibri"/>
              </a:rPr>
              <a:t>aplikacja via program Erasmus +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-PL" sz="1600" dirty="0" err="1">
                <a:latin typeface="Calibri"/>
                <a:ea typeface="Calibri"/>
                <a:cs typeface="Calibri"/>
                <a:sym typeface="Calibri"/>
              </a:rPr>
              <a:t>Transcript</a:t>
            </a:r>
            <a:r>
              <a:rPr lang="pl-PL" sz="1600" dirty="0"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pl-PL" sz="1600" dirty="0" err="1">
                <a:latin typeface="Calibri"/>
                <a:ea typeface="Calibri"/>
                <a:cs typeface="Calibri"/>
                <a:sym typeface="Calibri"/>
              </a:rPr>
              <a:t>records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-PL" sz="1600" dirty="0">
                <a:latin typeface="Calibri"/>
                <a:ea typeface="Calibri"/>
                <a:cs typeface="Calibri"/>
                <a:sym typeface="Calibri"/>
              </a:rPr>
              <a:t>Learning  Agreement (uzgodniony plan studiów)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-PL" sz="1600" dirty="0">
                <a:latin typeface="Calibri"/>
                <a:ea typeface="Calibri"/>
                <a:cs typeface="Calibri"/>
                <a:sym typeface="Calibri"/>
              </a:rPr>
              <a:t>potwierdzenie znajomości jęz. angielskiego lub innego na wymaganym poziomie**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-PL" sz="1600" dirty="0">
                <a:latin typeface="Calibri"/>
                <a:ea typeface="Calibri"/>
                <a:cs typeface="Calibri"/>
                <a:sym typeface="Calibri"/>
              </a:rPr>
              <a:t>indywidualny program studiów zatwierdzony przez Dziekana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-PL" sz="1600" dirty="0">
                <a:latin typeface="Calibri"/>
                <a:ea typeface="Calibri"/>
                <a:cs typeface="Calibri"/>
                <a:sym typeface="Calibri"/>
              </a:rPr>
              <a:t>nominacja studenta wystawiona przez uczelnię macierzystą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-PL" sz="1600" dirty="0">
                <a:latin typeface="Calibri"/>
                <a:ea typeface="Calibri"/>
                <a:cs typeface="Calibri"/>
                <a:sym typeface="Calibri"/>
              </a:rPr>
              <a:t>list motywacyjny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-PL" sz="1400" i="1" dirty="0">
                <a:latin typeface="Calibri"/>
                <a:ea typeface="Calibri"/>
                <a:cs typeface="Calibri"/>
                <a:sym typeface="Calibri"/>
              </a:rPr>
              <a:t>aktywność w kołach naukowych, wolontariat, wcześniejszy udział w wymianie - atut</a:t>
            </a:r>
            <a:endParaRPr sz="1400" i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l-PL" sz="1400" i="1" dirty="0"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pl-PL" sz="1400" i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program </a:t>
            </a:r>
            <a:r>
              <a:rPr lang="pl-PL" sz="1400" i="1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double</a:t>
            </a:r>
            <a:r>
              <a:rPr lang="pl-PL" sz="1400" i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400" i="1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degree</a:t>
            </a:r>
            <a:r>
              <a:rPr lang="pl-PL" sz="1400" i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oferuje  od 2024 stypendium firmy </a:t>
            </a:r>
            <a:r>
              <a:rPr lang="pl-PL" sz="1400" i="1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l’Oreal</a:t>
            </a:r>
            <a:r>
              <a:rPr lang="pl-PL" sz="1400" i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przyznane w konkursie poza grantami Erasmus+</a:t>
            </a:r>
            <a:endParaRPr sz="1400" i="1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l-PL" sz="1400" i="1" dirty="0">
                <a:latin typeface="Calibri"/>
                <a:ea typeface="Calibri"/>
                <a:cs typeface="Calibri"/>
                <a:sym typeface="Calibri"/>
              </a:rPr>
              <a:t>** np. w </a:t>
            </a:r>
            <a:r>
              <a:rPr lang="pl-PL" sz="1400" i="1" dirty="0" err="1">
                <a:latin typeface="Calibri"/>
                <a:ea typeface="Calibri"/>
                <a:cs typeface="Calibri"/>
                <a:sym typeface="Calibri"/>
              </a:rPr>
              <a:t>PoliMi</a:t>
            </a:r>
            <a:r>
              <a:rPr lang="pl-PL" sz="1400" i="1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pl-PL" sz="1100" dirty="0">
                <a:latin typeface="Arial"/>
                <a:ea typeface="Arial"/>
                <a:cs typeface="Arial"/>
                <a:sym typeface="Arial"/>
              </a:rPr>
              <a:t>https://www.polimi.it/en/current-students/language-requirements-english-and-italian/students-of-laurea-magistrale-study-programmes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g2b1f4ac2b18_1_27"/>
          <p:cNvSpPr/>
          <p:nvPr/>
        </p:nvSpPr>
        <p:spPr>
          <a:xfrm>
            <a:off x="2523750" y="76850"/>
            <a:ext cx="91218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l-PL" sz="32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Wymagania rekrutacyjne</a:t>
            </a:r>
            <a:endParaRPr sz="3600" b="1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g2b1f4ac2b18_1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450" y="5028024"/>
            <a:ext cx="1190049" cy="1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2b1f4ac2b18_1_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500" y="4850874"/>
            <a:ext cx="1471725" cy="14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1f4ac2b18_1_39"/>
          <p:cNvSpPr/>
          <p:nvPr/>
        </p:nvSpPr>
        <p:spPr>
          <a:xfrm flipH="1">
            <a:off x="120" y="4509120"/>
            <a:ext cx="2470800" cy="2349000"/>
          </a:xfrm>
          <a:prstGeom prst="rect">
            <a:avLst/>
          </a:prstGeom>
          <a:solidFill>
            <a:srgbClr val="D8DFE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BCC9D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7" name="Google Shape;397;g2b1f4ac2b18_1_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" y="0"/>
            <a:ext cx="2470209" cy="450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2b1f4ac2b18_1_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0"/>
            <a:ext cx="2470921" cy="450911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2b1f4ac2b18_1_39"/>
          <p:cNvSpPr txBox="1">
            <a:spLocks noGrp="1"/>
          </p:cNvSpPr>
          <p:nvPr>
            <p:ph type="body" idx="1"/>
          </p:nvPr>
        </p:nvSpPr>
        <p:spPr>
          <a:xfrm>
            <a:off x="2523750" y="704300"/>
            <a:ext cx="9615000" cy="59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lvl="0" indent="0">
              <a:lnSpc>
                <a:spcPct val="150000"/>
              </a:lnSpc>
              <a:spcBef>
                <a:spcPts val="500"/>
              </a:spcBef>
              <a:buSzPts val="1100"/>
            </a:pPr>
            <a:r>
              <a:rPr lang="pl-PL" sz="2000" b="1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W ramach sieci T.I.M.E.</a:t>
            </a:r>
          </a:p>
          <a:p>
            <a:pPr marL="0" lvl="0" indent="0">
              <a:lnSpc>
                <a:spcPct val="150000"/>
              </a:lnSpc>
              <a:spcBef>
                <a:spcPts val="500"/>
              </a:spcBef>
              <a:buSzPts val="1100"/>
            </a:pPr>
            <a:r>
              <a:rPr lang="pl-PL" sz="2200" dirty="0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pl-PL" sz="2200" dirty="0" err="1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Ecoles</a:t>
            </a:r>
            <a:r>
              <a:rPr lang="pl-PL" sz="2200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pl-PL" sz="2200" dirty="0" err="1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Centrales</a:t>
            </a:r>
            <a:r>
              <a:rPr lang="pl-PL" sz="2200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(Lille, Lyon, Nantes, Marseille, </a:t>
            </a:r>
            <a:r>
              <a:rPr lang="pl-PL" sz="2200" dirty="0" err="1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Supelec</a:t>
            </a:r>
            <a:r>
              <a:rPr lang="pl-PL" sz="2200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Paris),  Francja  -   W2, W4N, W7, W8, W9, W10, W13</a:t>
            </a:r>
          </a:p>
          <a:p>
            <a:pPr marL="0" lvl="0" indent="0">
              <a:lnSpc>
                <a:spcPct val="150000"/>
              </a:lnSpc>
              <a:spcBef>
                <a:spcPts val="500"/>
              </a:spcBef>
              <a:buSzPts val="1100"/>
            </a:pPr>
            <a:r>
              <a:rPr lang="pl-PL" sz="2200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• </a:t>
            </a:r>
            <a:r>
              <a:rPr lang="pl-PL" sz="2200" dirty="0" err="1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Ecole</a:t>
            </a:r>
            <a:r>
              <a:rPr lang="pl-PL" sz="2200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des </a:t>
            </a:r>
            <a:r>
              <a:rPr lang="pl-PL" sz="2200" dirty="0" err="1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Ponts</a:t>
            </a:r>
            <a:r>
              <a:rPr lang="pl-PL" sz="2200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et </a:t>
            </a:r>
            <a:r>
              <a:rPr lang="pl-PL" sz="2200" dirty="0" err="1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Chaussees</a:t>
            </a:r>
            <a:r>
              <a:rPr lang="pl-PL" sz="2200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Paris Tech, Francja  -      W2, W4N, W7, W8, W9, W10, W13</a:t>
            </a:r>
          </a:p>
          <a:p>
            <a:pPr marL="0" lvl="0" indent="0">
              <a:lnSpc>
                <a:spcPct val="150000"/>
              </a:lnSpc>
              <a:spcBef>
                <a:spcPts val="500"/>
              </a:spcBef>
              <a:buSzPts val="1100"/>
            </a:pPr>
            <a:r>
              <a:rPr lang="pl-PL" sz="2200" dirty="0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pl-PL" sz="2200" dirty="0" err="1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Politecnico</a:t>
            </a:r>
            <a:r>
              <a:rPr lang="pl-PL" sz="2200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di </a:t>
            </a:r>
            <a:r>
              <a:rPr lang="pl-PL" sz="2200" dirty="0" err="1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Milano</a:t>
            </a:r>
            <a:r>
              <a:rPr lang="pl-PL" sz="2200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Włochy – umowa obejmuje wszystkie wydziały poza W1 </a:t>
            </a:r>
          </a:p>
          <a:p>
            <a:pPr marL="0" lvl="0" indent="0">
              <a:lnSpc>
                <a:spcPct val="150000"/>
              </a:lnSpc>
              <a:spcBef>
                <a:spcPts val="500"/>
              </a:spcBef>
              <a:buSzPts val="1100"/>
            </a:pPr>
            <a:r>
              <a:rPr lang="pl-PL" sz="2200" dirty="0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pl-PL" sz="2200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RWTH Aachen, Niemcy – W5, W10</a:t>
            </a:r>
          </a:p>
          <a:p>
            <a:pPr marL="0" lvl="0" indent="0">
              <a:lnSpc>
                <a:spcPct val="150000"/>
              </a:lnSpc>
              <a:spcBef>
                <a:spcPts val="500"/>
              </a:spcBef>
              <a:buSzPts val="1100"/>
            </a:pPr>
            <a:r>
              <a:rPr lang="pl-PL" sz="2200" dirty="0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pl-PL" sz="2200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LUT University , Finlandia, W5</a:t>
            </a: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pl-PL" sz="2200" dirty="0">
              <a:latin typeface="Arial"/>
              <a:ea typeface="Calibri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l-PL" sz="2200" b="1" dirty="0">
                <a:latin typeface="Calibri"/>
                <a:ea typeface="Calibri"/>
                <a:cs typeface="Calibri"/>
                <a:sym typeface="Calibri"/>
              </a:rPr>
              <a:t>Pozostałe umowy:</a:t>
            </a:r>
          </a:p>
          <a:p>
            <a:pPr marL="0" lvl="0" indent="0">
              <a:lnSpc>
                <a:spcPct val="150000"/>
              </a:lnSpc>
              <a:spcBef>
                <a:spcPts val="500"/>
              </a:spcBef>
              <a:buSzPts val="1100"/>
            </a:pPr>
            <a:r>
              <a:rPr lang="pl-PL" sz="2200" dirty="0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pl-PL" sz="2200" dirty="0" err="1">
                <a:latin typeface="Calibri"/>
                <a:ea typeface="Calibri"/>
                <a:cs typeface="Calibri"/>
                <a:sym typeface="Calibri"/>
              </a:rPr>
              <a:t>Universite</a:t>
            </a:r>
            <a:r>
              <a:rPr lang="pl-PL" sz="2200" dirty="0">
                <a:latin typeface="Calibri"/>
                <a:ea typeface="Calibri"/>
                <a:cs typeface="Calibri"/>
                <a:sym typeface="Calibri"/>
              </a:rPr>
              <a:t> de Limoges, Francja (W10)*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l-PL" sz="2200" dirty="0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pl-PL" sz="2200" dirty="0" err="1">
                <a:latin typeface="Calibri"/>
                <a:ea typeface="Calibri"/>
                <a:cs typeface="Calibri"/>
                <a:sym typeface="Calibri"/>
              </a:rPr>
              <a:t>Brandenburgische</a:t>
            </a:r>
            <a:r>
              <a:rPr lang="pl-PL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200" dirty="0" err="1">
                <a:latin typeface="Calibri"/>
                <a:ea typeface="Calibri"/>
                <a:cs typeface="Calibri"/>
                <a:sym typeface="Calibri"/>
              </a:rPr>
              <a:t>Technische</a:t>
            </a:r>
            <a:r>
              <a:rPr lang="pl-PL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200" dirty="0" err="1">
                <a:latin typeface="Calibri"/>
                <a:ea typeface="Calibri"/>
                <a:cs typeface="Calibri"/>
                <a:sym typeface="Calibri"/>
              </a:rPr>
              <a:t>Universitat</a:t>
            </a:r>
            <a:r>
              <a:rPr lang="pl-PL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200" dirty="0" err="1">
                <a:latin typeface="Calibri"/>
                <a:ea typeface="Calibri"/>
                <a:cs typeface="Calibri"/>
                <a:sym typeface="Calibri"/>
              </a:rPr>
              <a:t>Cottbus</a:t>
            </a:r>
            <a:r>
              <a:rPr lang="pl-PL" sz="2200" dirty="0">
                <a:latin typeface="Calibri"/>
                <a:ea typeface="Calibri"/>
                <a:cs typeface="Calibri"/>
                <a:sym typeface="Calibri"/>
              </a:rPr>
              <a:t>, Niemcy (W5)*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l-PL" sz="2200" dirty="0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pl-PL" sz="2200" dirty="0">
                <a:latin typeface="Calibri"/>
                <a:ea typeface="Calibri"/>
                <a:cs typeface="Calibri"/>
                <a:sym typeface="Calibri"/>
              </a:rPr>
              <a:t>Otto-Von-Guericke </a:t>
            </a:r>
            <a:r>
              <a:rPr lang="pl-PL" sz="2200" dirty="0" err="1">
                <a:latin typeface="Calibri"/>
                <a:ea typeface="Calibri"/>
                <a:cs typeface="Calibri"/>
                <a:sym typeface="Calibri"/>
              </a:rPr>
              <a:t>Universitat</a:t>
            </a:r>
            <a:r>
              <a:rPr lang="pl-PL" sz="2200" dirty="0">
                <a:latin typeface="Calibri"/>
                <a:ea typeface="Calibri"/>
                <a:cs typeface="Calibri"/>
                <a:sym typeface="Calibri"/>
              </a:rPr>
              <a:t> Magdeburg, Niemcy (W5)*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l-PL" sz="2200" dirty="0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pl-PL" sz="2200" dirty="0">
                <a:latin typeface="Calibri"/>
                <a:ea typeface="Calibri"/>
                <a:cs typeface="Calibri"/>
                <a:sym typeface="Calibri"/>
              </a:rPr>
              <a:t>University of Palermo, Włochy (W5)*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l-PL" sz="2200" dirty="0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pl-PL" sz="2200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Toronto Metropolitan University</a:t>
            </a:r>
            <a:r>
              <a:rPr lang="pl-PL" sz="2200" dirty="0">
                <a:latin typeface="Calibri"/>
                <a:ea typeface="Calibri"/>
                <a:cs typeface="Calibri"/>
                <a:sym typeface="Calibri"/>
              </a:rPr>
              <a:t>, Kanada  (W4, W5)*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l-PL" sz="2200" dirty="0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pl-PL" sz="2200" dirty="0">
                <a:latin typeface="Calibri"/>
                <a:ea typeface="Calibri"/>
                <a:cs typeface="Calibri"/>
                <a:sym typeface="Calibri"/>
              </a:rPr>
              <a:t>TU </a:t>
            </a:r>
            <a:r>
              <a:rPr lang="pl-PL" sz="2200" dirty="0" err="1">
                <a:latin typeface="Calibri"/>
                <a:ea typeface="Calibri"/>
                <a:cs typeface="Calibri"/>
                <a:sym typeface="Calibri"/>
              </a:rPr>
              <a:t>Bergakademie</a:t>
            </a:r>
            <a:r>
              <a:rPr lang="pl-PL" sz="2200" dirty="0">
                <a:latin typeface="Calibri"/>
                <a:ea typeface="Calibri"/>
                <a:cs typeface="Calibri"/>
                <a:sym typeface="Calibri"/>
              </a:rPr>
              <a:t> Freiberg ( W6)*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l-PL" sz="2200" dirty="0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pl-PL" sz="2200" dirty="0">
                <a:latin typeface="Calibri"/>
                <a:ea typeface="Calibri"/>
                <a:cs typeface="Calibri"/>
                <a:sym typeface="Calibri"/>
              </a:rPr>
              <a:t>University of </a:t>
            </a:r>
            <a:r>
              <a:rPr lang="pl-PL" sz="2200" dirty="0" err="1">
                <a:latin typeface="Calibri"/>
                <a:ea typeface="Calibri"/>
                <a:cs typeface="Calibri"/>
                <a:sym typeface="Calibri"/>
              </a:rPr>
              <a:t>Miskolc</a:t>
            </a:r>
            <a:r>
              <a:rPr lang="pl-PL" sz="2200" dirty="0">
                <a:latin typeface="Calibri"/>
                <a:ea typeface="Calibri"/>
                <a:cs typeface="Calibri"/>
                <a:sym typeface="Calibri"/>
              </a:rPr>
              <a:t> (W6)*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l-PL" sz="1800" dirty="0"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lang="pl-PL" sz="1800" i="1" dirty="0">
                <a:latin typeface="Calibri"/>
                <a:ea typeface="Calibri"/>
                <a:cs typeface="Calibri"/>
                <a:sym typeface="Calibri"/>
              </a:rPr>
              <a:t>szczegółowe</a:t>
            </a:r>
            <a:r>
              <a:rPr lang="pl-PL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800" i="1" dirty="0">
                <a:latin typeface="Calibri"/>
                <a:ea typeface="Calibri"/>
                <a:cs typeface="Calibri"/>
                <a:sym typeface="Calibri"/>
              </a:rPr>
              <a:t>informacje o programach u koordynatorów wydziałowych Erasmus+</a:t>
            </a:r>
            <a:endParaRPr sz="18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g2b1f4ac2b18_1_39"/>
          <p:cNvSpPr/>
          <p:nvPr/>
        </p:nvSpPr>
        <p:spPr>
          <a:xfrm>
            <a:off x="2523750" y="76850"/>
            <a:ext cx="91218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l-PL" sz="32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Umowy double degree na PWr</a:t>
            </a:r>
            <a:endParaRPr sz="3600" b="1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g2b1f4ac2b18_1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450" y="5028024"/>
            <a:ext cx="1190049" cy="1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2b1f4ac2b18_1_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238" y="5028024"/>
            <a:ext cx="1254475" cy="125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9"/>
          <p:cNvSpPr txBox="1">
            <a:spLocks noGrp="1"/>
          </p:cNvSpPr>
          <p:nvPr>
            <p:ph type="body" idx="1"/>
          </p:nvPr>
        </p:nvSpPr>
        <p:spPr>
          <a:xfrm>
            <a:off x="2523751" y="704299"/>
            <a:ext cx="9668100" cy="60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606"/>
              <a:buNone/>
            </a:pPr>
            <a:r>
              <a:rPr lang="pl-PL" sz="2152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Budynek L-3, pokój 1.20</a:t>
            </a:r>
            <a:endParaRPr sz="1752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606"/>
              <a:buNone/>
            </a:pPr>
            <a:r>
              <a:rPr lang="pl-PL" sz="2152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ul. Na Grobli 12, Wrocław 50-421</a:t>
            </a:r>
            <a:endParaRPr sz="3152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8571"/>
              <a:buNone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-PL" sz="1300" b="1" i="1" dirty="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UCZELNIANY KOORDYNATOR </a:t>
            </a:r>
            <a:endParaRPr sz="1300" b="1" i="1" dirty="0">
              <a:solidFill>
                <a:srgbClr val="F7964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pl-PL" sz="1300" b="1" i="1" dirty="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 PROGRAMU ERASMUS+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pl-PL" sz="1300" b="1" dirty="0">
                <a:latin typeface="Calibri"/>
                <a:ea typeface="Calibri"/>
                <a:cs typeface="Calibri"/>
                <a:sym typeface="Calibri"/>
              </a:rPr>
              <a:t>mgr Julia Bohdziewicz</a:t>
            </a:r>
            <a:endParaRPr sz="13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pl-PL" sz="1300" dirty="0">
                <a:latin typeface="Calibri"/>
                <a:ea typeface="Calibri"/>
                <a:cs typeface="Calibri"/>
                <a:sym typeface="Calibri"/>
              </a:rPr>
              <a:t>e-mail: </a:t>
            </a:r>
            <a:r>
              <a:rPr lang="pl-PL" sz="1300" i="1" u="sng" dirty="0">
                <a:latin typeface="Calibri"/>
                <a:ea typeface="Calibri"/>
                <a:cs typeface="Calibri"/>
                <a:sym typeface="Calibri"/>
              </a:rPr>
              <a:t>julia</a:t>
            </a:r>
            <a:r>
              <a:rPr lang="pl-PL" sz="1300" i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pl-PL" sz="1300" i="1" u="sng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bohdziewicz@pwr.edu.pl</a:t>
            </a:r>
            <a:endParaRPr sz="1300" i="1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pl-PL" sz="1300" dirty="0">
                <a:latin typeface="Calibri"/>
                <a:ea typeface="Calibri"/>
                <a:cs typeface="Calibri"/>
                <a:sym typeface="Calibri"/>
              </a:rPr>
              <a:t>tel. 71 320 </a:t>
            </a:r>
            <a:r>
              <a:rPr lang="pl-PL" sz="1300" b="1" dirty="0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rPr>
              <a:t>41 21</a:t>
            </a: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28571"/>
            </a:pPr>
            <a:endParaRPr lang="pl-PL" sz="1300" b="1" i="1" dirty="0">
              <a:solidFill>
                <a:srgbClr val="F7964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28571"/>
            </a:pPr>
            <a:r>
              <a:rPr lang="pl-PL" sz="1300" b="1" i="1" dirty="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STUDIA</a:t>
            </a: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pl-PL" sz="13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mgr Joanna Latuszek (W1-W6)</a:t>
            </a: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pl-PL" sz="13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e-mail: </a:t>
            </a:r>
            <a:r>
              <a:rPr lang="pl-PL" sz="1300" i="1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joanna.latuszek@pwr.edu.pl</a:t>
            </a:r>
            <a:r>
              <a:rPr lang="pl-PL" sz="1300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pl-PL" sz="13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tel. 71 320 </a:t>
            </a:r>
            <a:r>
              <a:rPr lang="pl-PL" sz="1300" b="1" dirty="0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rPr>
              <a:t>25 43</a:t>
            </a: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endParaRPr lang="pl-PL" sz="1300" b="1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pl-PL" sz="1300" b="1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lic. Klaudia Krzyszkowska (W7-W14)</a:t>
            </a:r>
            <a:endParaRPr lang="pl-PL" sz="1300" dirty="0"/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pl-PL" sz="13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e-mail: </a:t>
            </a:r>
            <a:r>
              <a:rPr lang="pl-PL" sz="1300" i="1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klaudia.krzyszkowska</a:t>
            </a:r>
            <a:r>
              <a:rPr lang="pl-PL" sz="1300" i="1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@pwr.edu.pl</a:t>
            </a:r>
            <a:endParaRPr lang="pl-PL" sz="1300" i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pl-PL" sz="13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tel. 71 320 </a:t>
            </a:r>
            <a:r>
              <a:rPr lang="pl-PL" sz="1300" b="1" dirty="0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rPr>
              <a:t>78 92</a:t>
            </a:r>
            <a:endParaRPr lang="pl-PL" sz="1300" b="1" dirty="0">
              <a:solidFill>
                <a:srgbClr val="C050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Clr>
                <a:srgbClr val="F79646"/>
              </a:buClr>
              <a:buSzPct val="100000"/>
            </a:pPr>
            <a:endParaRPr lang="pl-PL" sz="1300" b="1" i="1" dirty="0">
              <a:solidFill>
                <a:srgbClr val="F7964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Clr>
                <a:srgbClr val="F79646"/>
              </a:buClr>
              <a:buSzPct val="100000"/>
            </a:pPr>
            <a:r>
              <a:rPr lang="pl-PL" sz="1300" b="1" i="1" dirty="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PRAKTYKI, STAŻE</a:t>
            </a:r>
            <a:endParaRPr lang="pl-PL"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pl-PL" sz="13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mgr Krystyna Komorowska</a:t>
            </a:r>
            <a:endParaRPr lang="pl-PL"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pl-PL" sz="13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e-mail: </a:t>
            </a:r>
            <a:r>
              <a:rPr lang="pl-PL" sz="1300" i="1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joanna.latuszek@pwr.edu.pl</a:t>
            </a:r>
            <a:r>
              <a:rPr lang="pl-PL" sz="1300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pl-PL"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pl-PL" sz="13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tel. 71 3</a:t>
            </a:r>
            <a:endParaRPr lang="pl-PL" sz="1300" b="1" dirty="0">
              <a:solidFill>
                <a:srgbClr val="C050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endParaRPr lang="pl-PL" sz="1300" b="1" i="1" dirty="0">
              <a:solidFill>
                <a:srgbClr val="F79646"/>
              </a:solidFill>
              <a:latin typeface="Calibri"/>
              <a:ea typeface="Arial"/>
              <a:cs typeface="Calibri"/>
              <a:sym typeface="Calibri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pl-PL" sz="1300" b="1" i="1" dirty="0">
                <a:solidFill>
                  <a:srgbClr val="F79646"/>
                </a:solidFill>
                <a:latin typeface="Calibri"/>
                <a:ea typeface="Arial"/>
                <a:cs typeface="Calibri"/>
                <a:sym typeface="Calibri"/>
              </a:rPr>
              <a:t>BIP</a:t>
            </a:r>
            <a:endParaRPr lang="pl-PL"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pl-PL" sz="13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mgr Katarzyna </a:t>
            </a:r>
            <a:r>
              <a:rPr lang="pl-PL" sz="13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Małańczuk</a:t>
            </a:r>
            <a:endParaRPr lang="pl-PL"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pl-PL" sz="13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e-mail: </a:t>
            </a:r>
            <a:r>
              <a:rPr lang="pl-PL" sz="1300" i="1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katarzyna.malanczuk</a:t>
            </a:r>
            <a:r>
              <a:rPr lang="pl-PL" sz="1300" i="1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@pwr.edu.pl</a:t>
            </a:r>
            <a:r>
              <a:rPr lang="pl-PL" sz="1300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pl-PL"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pl-PL" sz="13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tel. 71 320 </a:t>
            </a:r>
            <a:r>
              <a:rPr lang="pl-PL" sz="1300" b="1" dirty="0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rPr>
              <a:t>78 92</a:t>
            </a:r>
            <a:endParaRPr lang="pl-PL" sz="1300" b="1" dirty="0">
              <a:solidFill>
                <a:srgbClr val="C050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endParaRPr sz="1300" dirty="0">
              <a:solidFill>
                <a:srgbClr val="C050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endParaRPr sz="1300" b="1" i="1" dirty="0">
              <a:solidFill>
                <a:srgbClr val="F7964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pl-PL" sz="1300" b="1" i="1" dirty="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KOORDYNATOR PROGRAMU </a:t>
            </a:r>
            <a:endParaRPr sz="1300" b="1" i="1" dirty="0">
              <a:solidFill>
                <a:srgbClr val="F7964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pl-PL" sz="1300" b="1" i="1" dirty="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STUDENT EXCHANGE</a:t>
            </a: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endParaRPr sz="1300" b="1" i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pl-PL" sz="13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inż. Barbara Jarosz</a:t>
            </a: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pl-PL" sz="13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e-mail:</a:t>
            </a:r>
            <a:r>
              <a:rPr lang="pl-PL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l-PL" sz="1300" i="1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barbara.jarosz@pwr.edu.pl</a:t>
            </a:r>
            <a:r>
              <a:rPr lang="pl-PL" sz="1300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pl-PL" sz="13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tel. 71 320 </a:t>
            </a:r>
            <a:r>
              <a:rPr lang="pl-PL" sz="1300" b="1" dirty="0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rPr>
              <a:t>45 68</a:t>
            </a:r>
            <a:endParaRPr sz="1300" b="1" dirty="0">
              <a:solidFill>
                <a:srgbClr val="C050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pl-PL" sz="1300" b="1" i="1" dirty="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KOORDYNATOR PROGRAMU TIME</a:t>
            </a:r>
            <a:endParaRPr sz="1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300" b="1" i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pl-PL" sz="1300" b="1" dirty="0">
                <a:latin typeface="Calibri"/>
                <a:ea typeface="Calibri"/>
                <a:cs typeface="Calibri"/>
                <a:sym typeface="Calibri"/>
              </a:rPr>
              <a:t>mgr Ewa Mroczek</a:t>
            </a:r>
            <a:endParaRPr sz="1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pl-PL" sz="1300" dirty="0">
                <a:latin typeface="Calibri"/>
                <a:ea typeface="Calibri"/>
                <a:cs typeface="Calibri"/>
                <a:sym typeface="Calibri"/>
              </a:rPr>
              <a:t>e-mail:</a:t>
            </a:r>
            <a:r>
              <a:rPr lang="pl-PL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l-PL" sz="1300" i="1" u="sng" dirty="0">
                <a:latin typeface="Calibri"/>
                <a:ea typeface="Calibri"/>
                <a:cs typeface="Calibri"/>
                <a:sym typeface="Calibri"/>
              </a:rPr>
              <a:t>ewa.mroczek</a:t>
            </a:r>
            <a:r>
              <a:rPr lang="pl-PL" sz="1300" i="1" u="sng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@pwr.edu.pl</a:t>
            </a:r>
            <a:r>
              <a:rPr lang="pl-PL" sz="1300" i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300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pl-PL" sz="1300" dirty="0">
                <a:latin typeface="Calibri"/>
                <a:ea typeface="Calibri"/>
                <a:cs typeface="Calibri"/>
                <a:sym typeface="Calibri"/>
              </a:rPr>
              <a:t>tel. 71 320 </a:t>
            </a:r>
            <a:r>
              <a:rPr lang="pl-PL" sz="1300" b="1" dirty="0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rPr>
              <a:t>41 63</a:t>
            </a:r>
            <a:endParaRPr sz="13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9"/>
          <p:cNvSpPr/>
          <p:nvPr/>
        </p:nvSpPr>
        <p:spPr>
          <a:xfrm>
            <a:off x="2423749" y="40050"/>
            <a:ext cx="9153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 b="1" i="0" u="none" strike="noStrike" cap="none" dirty="0">
                <a:solidFill>
                  <a:srgbClr val="4868A8"/>
                </a:solidFill>
                <a:latin typeface="Calibri" panose="020F0502020204030204" pitchFamily="34" charset="0"/>
                <a:ea typeface="Audiowide"/>
                <a:cs typeface="Calibri" panose="020F0502020204030204" pitchFamily="34" charset="0"/>
                <a:sym typeface="Audiowide"/>
              </a:rPr>
              <a:t>Centrum Relacji Międzynarodowych</a:t>
            </a:r>
            <a:endParaRPr sz="3200" b="0" i="0" u="none" strike="noStrike" cap="none" dirty="0">
              <a:solidFill>
                <a:srgbClr val="4868A8"/>
              </a:solidFill>
              <a:latin typeface="Calibri" panose="020F0502020204030204" pitchFamily="34" charset="0"/>
              <a:ea typeface="Audiowide"/>
              <a:cs typeface="Calibri" panose="020F0502020204030204" pitchFamily="34" charset="0"/>
              <a:sym typeface="Audiowide"/>
            </a:endParaRPr>
          </a:p>
        </p:txBody>
      </p:sp>
      <p:pic>
        <p:nvPicPr>
          <p:cNvPr id="409" name="Google Shape;409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2554" y="1660573"/>
            <a:ext cx="4944475" cy="30544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12370" y="661550"/>
            <a:ext cx="8946749" cy="61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0"/>
          <p:cNvSpPr/>
          <p:nvPr/>
        </p:nvSpPr>
        <p:spPr>
          <a:xfrm>
            <a:off x="4260723" y="76850"/>
            <a:ext cx="5748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 b="1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Audiowide"/>
                <a:cs typeface="Calibri" panose="020F0502020204030204" pitchFamily="34" charset="0"/>
                <a:sym typeface="Audiowide"/>
              </a:rPr>
              <a:t>Dziękujemy za uwagę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20" name="Google Shape;4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257" y="5559320"/>
            <a:ext cx="1190049" cy="1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>
            <a:spLocks noGrp="1"/>
          </p:cNvSpPr>
          <p:nvPr>
            <p:ph type="title"/>
          </p:nvPr>
        </p:nvSpPr>
        <p:spPr>
          <a:xfrm>
            <a:off x="3159967" y="512227"/>
            <a:ext cx="9233201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200"/>
              <a:buFont typeface="Audiowide"/>
              <a:buNone/>
            </a:pPr>
            <a:r>
              <a:rPr lang="pl-PL" sz="3200" b="1" dirty="0">
                <a:solidFill>
                  <a:srgbClr val="2B6CA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KRAJE UCZESTNICZĄCE W PROGRAMIE</a:t>
            </a:r>
            <a:endParaRPr sz="3200" b="1" dirty="0">
              <a:solidFill>
                <a:srgbClr val="2B6CA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body" idx="1"/>
          </p:nvPr>
        </p:nvSpPr>
        <p:spPr>
          <a:xfrm>
            <a:off x="3159967" y="1458094"/>
            <a:ext cx="9131901" cy="559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A2CD"/>
              </a:buClr>
              <a:buSzPts val="2000"/>
              <a:buFont typeface="Noto Sans Symbols"/>
              <a:buChar char="▪"/>
            </a:pPr>
            <a:r>
              <a:rPr lang="pl-PL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Państwa członkowskie UE </a:t>
            </a:r>
            <a:r>
              <a:rPr lang="pl-PL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(Austria, Belgia, Bułgaria, Chorwacja, Cypr, Czechy, Dania, Estonia, Finlandia, Francja, Grecja, Hiszpania, Holandia, Irlandia, Litwa, Luksemburg, Łotwa, Malta, Niemcy, Portugalia, Rumunia, Słowacja, Słowenia, Szwecja, Węgry, Włochy)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A2CD"/>
              </a:buClr>
              <a:buSzPts val="2000"/>
              <a:buFont typeface="Noto Sans Symbols"/>
              <a:buChar char="▪"/>
            </a:pPr>
            <a:r>
              <a:rPr lang="pl-PL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Państwa trzecie stowarzyszone z Programem: </a:t>
            </a:r>
            <a:r>
              <a:rPr lang="pl-PL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Islandia, Liechtenstein, Norwegia</a:t>
            </a:r>
            <a:r>
              <a:rPr lang="pl-PL" dirty="0"/>
              <a:t>, </a:t>
            </a:r>
            <a:r>
              <a:rPr lang="pl-PL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Turcja</a:t>
            </a:r>
            <a:r>
              <a:rPr lang="pl-PL" dirty="0"/>
              <a:t>, </a:t>
            </a:r>
            <a:r>
              <a:rPr lang="pl-PL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Macedonia Północna</a:t>
            </a:r>
            <a:r>
              <a:rPr lang="pl-PL" dirty="0"/>
              <a:t>, </a:t>
            </a:r>
            <a:r>
              <a:rPr lang="pl-PL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Serbia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ts val="2000"/>
              <a:buFont typeface="Noto Sans Symbols"/>
              <a:buChar char="▪"/>
            </a:pPr>
            <a:r>
              <a:rPr lang="pl-PL" sz="1600" b="1" dirty="0">
                <a:latin typeface="Calibri"/>
                <a:cs typeface="Calibri"/>
                <a:sym typeface="Calibri"/>
              </a:rPr>
              <a:t>Państwa regionu 13: </a:t>
            </a:r>
            <a:r>
              <a:rPr lang="pl-PL" sz="1600" dirty="0">
                <a:latin typeface="Calibri"/>
                <a:cs typeface="Calibri"/>
                <a:sym typeface="Calibri"/>
              </a:rPr>
              <a:t>Andora, Monako, San Marino, Watykan; </a:t>
            </a:r>
            <a:r>
              <a:rPr lang="pl-PL" sz="1600" b="1" dirty="0">
                <a:latin typeface="Calibri"/>
                <a:cs typeface="Calibri"/>
                <a:sym typeface="Calibri"/>
              </a:rPr>
              <a:t>kraje regionu 14: </a:t>
            </a:r>
            <a:r>
              <a:rPr lang="pl-PL" sz="1600" dirty="0">
                <a:latin typeface="Calibri"/>
                <a:cs typeface="Calibri"/>
                <a:sym typeface="Calibri"/>
              </a:rPr>
              <a:t>Szwajcaria, Wielka Brytania, Wyspy Owcze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ts val="2000"/>
              <a:buFont typeface="Noto Sans Symbols"/>
              <a:buChar char="▪"/>
            </a:pPr>
            <a:r>
              <a:rPr lang="pl-PL" sz="1600" dirty="0">
                <a:latin typeface="Calibri"/>
                <a:cs typeface="Calibri"/>
                <a:sym typeface="Calibri"/>
              </a:rPr>
              <a:t>Państwa trzecie niestowarzyszone ze Programem (np. Kosowo, Bośnia i Hercegowina, Albania)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ts val="2000"/>
              <a:buFont typeface="Noto Sans Symbols"/>
              <a:buChar char="▪"/>
            </a:pPr>
            <a:endParaRPr dirty="0"/>
          </a:p>
        </p:txBody>
      </p:sp>
      <p:pic>
        <p:nvPicPr>
          <p:cNvPr id="90" name="Google Shape;9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005" y="308225"/>
            <a:ext cx="2661486" cy="4112766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6" name="Google Shape;75;g1ef7da03a33_0_0">
            <a:extLst>
              <a:ext uri="{FF2B5EF4-FFF2-40B4-BE49-F238E27FC236}">
                <a16:creationId xmlns:a16="http://schemas.microsoft.com/office/drawing/2014/main" id="{7C692812-E321-4BA8-A989-1816518EEE6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25" y="5645324"/>
            <a:ext cx="1190049" cy="1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31"/>
          <p:cNvPicPr preferRelativeResize="0"/>
          <p:nvPr/>
        </p:nvPicPr>
        <p:blipFill rotWithShape="1">
          <a:blip r:embed="rId3">
            <a:alphaModFix/>
          </a:blip>
          <a:srcRect r="-65" b="-190"/>
          <a:stretch/>
        </p:blipFill>
        <p:spPr>
          <a:xfrm>
            <a:off x="2457786" y="1"/>
            <a:ext cx="9740344" cy="6871242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1"/>
          <p:cNvSpPr txBox="1"/>
          <p:nvPr/>
        </p:nvSpPr>
        <p:spPr>
          <a:xfrm>
            <a:off x="7124700" y="926338"/>
            <a:ext cx="114299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Stockholm</a:t>
            </a:r>
            <a:endParaRPr sz="12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31"/>
          <p:cNvSpPr txBox="1"/>
          <p:nvPr/>
        </p:nvSpPr>
        <p:spPr>
          <a:xfrm>
            <a:off x="9363075" y="3574288"/>
            <a:ext cx="542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Kiev</a:t>
            </a:r>
            <a:endParaRPr sz="12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31"/>
          <p:cNvSpPr txBox="1"/>
          <p:nvPr/>
        </p:nvSpPr>
        <p:spPr>
          <a:xfrm>
            <a:off x="6096000" y="1783588"/>
            <a:ext cx="139065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Copenhagen</a:t>
            </a:r>
            <a:endParaRPr sz="12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9" name="Google Shape;429;p31"/>
          <p:cNvSpPr txBox="1"/>
          <p:nvPr/>
        </p:nvSpPr>
        <p:spPr>
          <a:xfrm>
            <a:off x="5345142" y="2863240"/>
            <a:ext cx="114299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Amsterdam</a:t>
            </a:r>
            <a:endParaRPr/>
          </a:p>
        </p:txBody>
      </p:sp>
      <p:sp>
        <p:nvSpPr>
          <p:cNvPr id="430" name="Google Shape;430;p31"/>
          <p:cNvSpPr txBox="1"/>
          <p:nvPr/>
        </p:nvSpPr>
        <p:spPr>
          <a:xfrm>
            <a:off x="6342342" y="3042956"/>
            <a:ext cx="7334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Berlin</a:t>
            </a:r>
            <a:endParaRPr/>
          </a:p>
        </p:txBody>
      </p:sp>
      <p:sp>
        <p:nvSpPr>
          <p:cNvPr id="431" name="Google Shape;431;p31"/>
          <p:cNvSpPr txBox="1"/>
          <p:nvPr/>
        </p:nvSpPr>
        <p:spPr>
          <a:xfrm>
            <a:off x="6588403" y="3615170"/>
            <a:ext cx="7334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Prague</a:t>
            </a:r>
            <a:endParaRPr sz="12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31"/>
          <p:cNvSpPr txBox="1"/>
          <p:nvPr/>
        </p:nvSpPr>
        <p:spPr>
          <a:xfrm>
            <a:off x="6709054" y="4011604"/>
            <a:ext cx="7334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Vienna</a:t>
            </a:r>
            <a:endParaRPr sz="12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31"/>
          <p:cNvSpPr txBox="1"/>
          <p:nvPr/>
        </p:nvSpPr>
        <p:spPr>
          <a:xfrm>
            <a:off x="7540954" y="4219651"/>
            <a:ext cx="102619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Budapest</a:t>
            </a:r>
            <a:endParaRPr sz="12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31"/>
          <p:cNvSpPr txBox="1"/>
          <p:nvPr/>
        </p:nvSpPr>
        <p:spPr>
          <a:xfrm>
            <a:off x="6381635" y="5395205"/>
            <a:ext cx="102619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Rome</a:t>
            </a:r>
            <a:endParaRPr/>
          </a:p>
        </p:txBody>
      </p:sp>
      <p:sp>
        <p:nvSpPr>
          <p:cNvPr id="435" name="Google Shape;435;p31"/>
          <p:cNvSpPr txBox="1"/>
          <p:nvPr/>
        </p:nvSpPr>
        <p:spPr>
          <a:xfrm>
            <a:off x="4743335" y="3675097"/>
            <a:ext cx="102619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Paris</a:t>
            </a:r>
            <a:endParaRPr/>
          </a:p>
        </p:txBody>
      </p:sp>
      <p:sp>
        <p:nvSpPr>
          <p:cNvPr id="436" name="Google Shape;436;p31"/>
          <p:cNvSpPr/>
          <p:nvPr/>
        </p:nvSpPr>
        <p:spPr>
          <a:xfrm>
            <a:off x="5345142" y="3042956"/>
            <a:ext cx="46008" cy="45719"/>
          </a:xfrm>
          <a:prstGeom prst="ellipse">
            <a:avLst/>
          </a:prstGeom>
          <a:solidFill>
            <a:srgbClr val="C00000"/>
          </a:solidFill>
          <a:ln w="12700" cap="flat" cmpd="sng">
            <a:solidFill>
              <a:srgbClr val="344B7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31"/>
          <p:cNvSpPr/>
          <p:nvPr/>
        </p:nvSpPr>
        <p:spPr>
          <a:xfrm>
            <a:off x="6520199" y="2051726"/>
            <a:ext cx="46008" cy="45719"/>
          </a:xfrm>
          <a:prstGeom prst="ellipse">
            <a:avLst/>
          </a:prstGeom>
          <a:solidFill>
            <a:srgbClr val="C00000"/>
          </a:solidFill>
          <a:ln w="12700" cap="flat" cmpd="sng">
            <a:solidFill>
              <a:srgbClr val="344B7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31"/>
          <p:cNvSpPr/>
          <p:nvPr/>
        </p:nvSpPr>
        <p:spPr>
          <a:xfrm>
            <a:off x="7549170" y="926159"/>
            <a:ext cx="46008" cy="45719"/>
          </a:xfrm>
          <a:prstGeom prst="ellipse">
            <a:avLst/>
          </a:prstGeom>
          <a:solidFill>
            <a:srgbClr val="C00000"/>
          </a:solidFill>
          <a:ln w="12700" cap="flat" cmpd="sng">
            <a:solidFill>
              <a:srgbClr val="344B7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9" name="Google Shape;439;p31"/>
          <p:cNvSpPr/>
          <p:nvPr/>
        </p:nvSpPr>
        <p:spPr>
          <a:xfrm>
            <a:off x="5256434" y="3429000"/>
            <a:ext cx="46008" cy="45719"/>
          </a:xfrm>
          <a:prstGeom prst="ellipse">
            <a:avLst/>
          </a:prstGeom>
          <a:solidFill>
            <a:srgbClr val="C00000"/>
          </a:solidFill>
          <a:ln w="12700" cap="flat" cmpd="sng">
            <a:solidFill>
              <a:srgbClr val="344B7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31"/>
          <p:cNvSpPr/>
          <p:nvPr/>
        </p:nvSpPr>
        <p:spPr>
          <a:xfrm>
            <a:off x="4959573" y="3929236"/>
            <a:ext cx="46008" cy="45719"/>
          </a:xfrm>
          <a:prstGeom prst="ellipse">
            <a:avLst/>
          </a:prstGeom>
          <a:solidFill>
            <a:srgbClr val="C00000"/>
          </a:solidFill>
          <a:ln w="12700" cap="flat" cmpd="sng">
            <a:solidFill>
              <a:srgbClr val="344B7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1" name="Google Shape;441;p31"/>
          <p:cNvSpPr/>
          <p:nvPr/>
        </p:nvSpPr>
        <p:spPr>
          <a:xfrm>
            <a:off x="6593166" y="3070589"/>
            <a:ext cx="46008" cy="45719"/>
          </a:xfrm>
          <a:prstGeom prst="ellipse">
            <a:avLst/>
          </a:prstGeom>
          <a:solidFill>
            <a:srgbClr val="C00000"/>
          </a:solidFill>
          <a:ln w="12700" cap="flat" cmpd="sng">
            <a:solidFill>
              <a:srgbClr val="344B7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31"/>
          <p:cNvSpPr/>
          <p:nvPr/>
        </p:nvSpPr>
        <p:spPr>
          <a:xfrm>
            <a:off x="6955115" y="3661352"/>
            <a:ext cx="46008" cy="45719"/>
          </a:xfrm>
          <a:prstGeom prst="ellipse">
            <a:avLst/>
          </a:prstGeom>
          <a:solidFill>
            <a:srgbClr val="C00000"/>
          </a:solidFill>
          <a:ln w="12700" cap="flat" cmpd="sng">
            <a:solidFill>
              <a:srgbClr val="344B7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3" name="Google Shape;443;p31"/>
          <p:cNvSpPr/>
          <p:nvPr/>
        </p:nvSpPr>
        <p:spPr>
          <a:xfrm>
            <a:off x="7262092" y="4090118"/>
            <a:ext cx="46008" cy="45719"/>
          </a:xfrm>
          <a:prstGeom prst="ellipse">
            <a:avLst/>
          </a:prstGeom>
          <a:solidFill>
            <a:srgbClr val="C00000"/>
          </a:solidFill>
          <a:ln w="12700" cap="flat" cmpd="sng">
            <a:solidFill>
              <a:srgbClr val="344B7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31"/>
          <p:cNvSpPr/>
          <p:nvPr/>
        </p:nvSpPr>
        <p:spPr>
          <a:xfrm>
            <a:off x="7574319" y="4288603"/>
            <a:ext cx="46008" cy="45719"/>
          </a:xfrm>
          <a:prstGeom prst="ellipse">
            <a:avLst/>
          </a:prstGeom>
          <a:solidFill>
            <a:srgbClr val="C00000"/>
          </a:solidFill>
          <a:ln w="12700" cap="flat" cmpd="sng">
            <a:solidFill>
              <a:srgbClr val="344B7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p31"/>
          <p:cNvSpPr/>
          <p:nvPr/>
        </p:nvSpPr>
        <p:spPr>
          <a:xfrm>
            <a:off x="9611533" y="3569451"/>
            <a:ext cx="46008" cy="45719"/>
          </a:xfrm>
          <a:prstGeom prst="ellipse">
            <a:avLst/>
          </a:prstGeom>
          <a:solidFill>
            <a:srgbClr val="C00000"/>
          </a:solidFill>
          <a:ln w="12700" cap="flat" cmpd="sng">
            <a:solidFill>
              <a:srgbClr val="344B7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31"/>
          <p:cNvSpPr/>
          <p:nvPr/>
        </p:nvSpPr>
        <p:spPr>
          <a:xfrm>
            <a:off x="6639174" y="5626485"/>
            <a:ext cx="46008" cy="45719"/>
          </a:xfrm>
          <a:prstGeom prst="ellipse">
            <a:avLst/>
          </a:prstGeom>
          <a:solidFill>
            <a:srgbClr val="C00000"/>
          </a:solidFill>
          <a:ln w="12700" cap="flat" cmpd="sng">
            <a:solidFill>
              <a:srgbClr val="344B7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31"/>
          <p:cNvSpPr txBox="1"/>
          <p:nvPr/>
        </p:nvSpPr>
        <p:spPr>
          <a:xfrm>
            <a:off x="7253178" y="2624957"/>
            <a:ext cx="114299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1">
                <a:solidFill>
                  <a:srgbClr val="BCC9D8"/>
                </a:solidFill>
                <a:latin typeface="Lato"/>
                <a:ea typeface="Lato"/>
                <a:cs typeface="Lato"/>
                <a:sym typeface="Lato"/>
              </a:rPr>
              <a:t>Poland</a:t>
            </a:r>
            <a:endParaRPr/>
          </a:p>
        </p:txBody>
      </p:sp>
      <p:sp>
        <p:nvSpPr>
          <p:cNvPr id="448" name="Google Shape;448;p31"/>
          <p:cNvSpPr txBox="1"/>
          <p:nvPr/>
        </p:nvSpPr>
        <p:spPr>
          <a:xfrm>
            <a:off x="7416470" y="3061391"/>
            <a:ext cx="114299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1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WROCŁAW</a:t>
            </a:r>
            <a:endParaRPr/>
          </a:p>
        </p:txBody>
      </p:sp>
      <p:sp>
        <p:nvSpPr>
          <p:cNvPr id="449" name="Google Shape;449;p31"/>
          <p:cNvSpPr/>
          <p:nvPr/>
        </p:nvSpPr>
        <p:spPr>
          <a:xfrm>
            <a:off x="7253178" y="3088907"/>
            <a:ext cx="212398" cy="212398"/>
          </a:xfrm>
          <a:prstGeom prst="ellipse">
            <a:avLst/>
          </a:prstGeom>
          <a:solidFill>
            <a:srgbClr val="C00000"/>
          </a:solidFill>
          <a:ln w="12700" cap="flat" cmpd="sng">
            <a:solidFill>
              <a:srgbClr val="344B7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0" name="Google Shape;450;p31"/>
          <p:cNvSpPr txBox="1"/>
          <p:nvPr/>
        </p:nvSpPr>
        <p:spPr>
          <a:xfrm>
            <a:off x="5295501" y="3301305"/>
            <a:ext cx="114299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Brussels</a:t>
            </a:r>
            <a:endParaRPr sz="12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1" name="Google Shape;451;p31"/>
          <p:cNvSpPr txBox="1"/>
          <p:nvPr/>
        </p:nvSpPr>
        <p:spPr>
          <a:xfrm>
            <a:off x="4389683" y="2943773"/>
            <a:ext cx="114299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London</a:t>
            </a:r>
            <a:endParaRPr/>
          </a:p>
        </p:txBody>
      </p:sp>
      <p:sp>
        <p:nvSpPr>
          <p:cNvPr id="452" name="Google Shape;452;p31"/>
          <p:cNvSpPr/>
          <p:nvPr/>
        </p:nvSpPr>
        <p:spPr>
          <a:xfrm>
            <a:off x="4483297" y="3248168"/>
            <a:ext cx="46008" cy="45719"/>
          </a:xfrm>
          <a:prstGeom prst="ellipse">
            <a:avLst/>
          </a:prstGeom>
          <a:solidFill>
            <a:srgbClr val="C00000"/>
          </a:solidFill>
          <a:ln w="12700" cap="flat" cmpd="sng">
            <a:solidFill>
              <a:srgbClr val="344B7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3" name="Google Shape;453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1" y="0"/>
            <a:ext cx="2469497" cy="4509119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1"/>
          <p:cNvSpPr/>
          <p:nvPr/>
        </p:nvSpPr>
        <p:spPr>
          <a:xfrm flipH="1">
            <a:off x="0" y="4509120"/>
            <a:ext cx="2470920" cy="2348880"/>
          </a:xfrm>
          <a:prstGeom prst="rect">
            <a:avLst/>
          </a:prstGeom>
          <a:solidFill>
            <a:srgbClr val="D8DFE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C9D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5" name="Google Shape;45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450" y="5028024"/>
            <a:ext cx="1190049" cy="1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/>
          <p:nvPr/>
        </p:nvSpPr>
        <p:spPr>
          <a:xfrm flipH="1">
            <a:off x="0" y="4498494"/>
            <a:ext cx="2470920" cy="2359506"/>
          </a:xfrm>
          <a:prstGeom prst="rect">
            <a:avLst/>
          </a:prstGeom>
          <a:solidFill>
            <a:srgbClr val="D8DFE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BCC9D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2855927" y="124803"/>
            <a:ext cx="92331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200"/>
              <a:buFont typeface="Audiowide"/>
              <a:buNone/>
            </a:pPr>
            <a:r>
              <a:rPr lang="pl-PL" sz="3200" b="1" dirty="0">
                <a:solidFill>
                  <a:srgbClr val="2B6CA7"/>
                </a:solidFill>
                <a:latin typeface="Calibri" panose="020F0502020204030204" pitchFamily="34" charset="0"/>
                <a:cs typeface="Calibri" panose="020F0502020204030204" pitchFamily="34" charset="0"/>
                <a:sym typeface="Audiowide"/>
              </a:rPr>
              <a:t>MOŻLIWOŚCI WYJAZDÓW</a:t>
            </a:r>
            <a:endParaRPr sz="3200" b="1" dirty="0">
              <a:solidFill>
                <a:srgbClr val="2B6CA7"/>
              </a:solidFill>
              <a:latin typeface="Calibri" panose="020F0502020204030204" pitchFamily="34" charset="0"/>
              <a:cs typeface="Calibri" panose="020F0502020204030204" pitchFamily="34" charset="0"/>
              <a:sym typeface="Audiowide"/>
            </a:endParaRPr>
          </a:p>
        </p:txBody>
      </p:sp>
      <p:pic>
        <p:nvPicPr>
          <p:cNvPr id="98" name="Google Shape;9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66" y="0"/>
            <a:ext cx="2469496" cy="450911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 txBox="1">
            <a:spLocks noGrp="1"/>
          </p:cNvSpPr>
          <p:nvPr>
            <p:ph type="body" idx="1"/>
          </p:nvPr>
        </p:nvSpPr>
        <p:spPr>
          <a:xfrm>
            <a:off x="2855927" y="930251"/>
            <a:ext cx="9132000" cy="55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457200" lvl="0" indent="-3270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Wyjazdy długoterminowe w celu zrealizowania części </a:t>
            </a:r>
            <a:r>
              <a:rPr lang="pl-PL" sz="20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studiów</a:t>
            </a: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 na uczelni partnerskiej za granicą </a:t>
            </a:r>
            <a:br>
              <a:rPr lang="pl-PL" sz="2000" dirty="0">
                <a:latin typeface="Calibri"/>
                <a:ea typeface="Calibri"/>
                <a:cs typeface="Calibri"/>
                <a:sym typeface="Calibri"/>
              </a:rPr>
            </a:b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pl-PL" sz="2000" b="1" dirty="0">
                <a:latin typeface="Calibri"/>
                <a:ea typeface="Calibri"/>
                <a:cs typeface="Calibri"/>
                <a:sym typeface="Calibri"/>
              </a:rPr>
              <a:t>od 2 do 12 miesięcy</a:t>
            </a: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pl-PL" sz="2000" dirty="0"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70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W celu odbycia </a:t>
            </a:r>
            <a:r>
              <a:rPr lang="pl-PL" sz="20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praktyki</a:t>
            </a:r>
            <a:r>
              <a:rPr lang="pl-PL" sz="2000" b="1" dirty="0">
                <a:solidFill>
                  <a:srgbClr val="95373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w zagranicznym przedsiębiorstwie (</a:t>
            </a:r>
            <a:r>
              <a:rPr lang="pl-PL" sz="2000" b="1" dirty="0">
                <a:latin typeface="Calibri"/>
                <a:ea typeface="Calibri"/>
                <a:cs typeface="Calibri"/>
                <a:sym typeface="Calibri"/>
              </a:rPr>
              <a:t>od 2 do 12 miesięcy</a:t>
            </a: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) oraz </a:t>
            </a:r>
            <a:r>
              <a:rPr lang="pl-PL" sz="2000" b="1" dirty="0">
                <a:latin typeface="Calibri"/>
                <a:ea typeface="Calibri"/>
                <a:cs typeface="Calibri"/>
                <a:sym typeface="Calibri"/>
              </a:rPr>
              <a:t>praktyki krótkoterminowe</a:t>
            </a: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 (obowiązkowy komponent wirtualny dla I </a:t>
            </a:r>
            <a:r>
              <a:rPr lang="pl-PL" sz="2000" dirty="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 II stopnia studiów), </a:t>
            </a:r>
            <a:r>
              <a:rPr lang="pl-PL" sz="2000" b="1" dirty="0">
                <a:latin typeface="Calibri"/>
                <a:ea typeface="Calibri"/>
                <a:cs typeface="Calibri"/>
                <a:sym typeface="Calibri"/>
              </a:rPr>
              <a:t>5 – 30 dni</a:t>
            </a:r>
            <a:br>
              <a:rPr lang="pl-PL" sz="2000" dirty="0"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70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Wyjazdy krótkoterminowe SMS </a:t>
            </a:r>
            <a:r>
              <a:rPr lang="pl-PL" sz="2000" b="1" dirty="0">
                <a:latin typeface="Calibri"/>
                <a:ea typeface="Calibri"/>
                <a:cs typeface="Calibri"/>
                <a:sym typeface="Calibri"/>
              </a:rPr>
              <a:t>(od 5 do 30 dni) - tylko do uczelni z sieci UNITE! - obowiązkowy komponent wirtualny dla I </a:t>
            </a:r>
            <a:r>
              <a:rPr lang="pl-PL" sz="2000" b="1" dirty="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pl-PL" sz="2000" b="1" dirty="0">
                <a:latin typeface="Calibri"/>
                <a:ea typeface="Calibri"/>
                <a:cs typeface="Calibri"/>
                <a:sym typeface="Calibri"/>
              </a:rPr>
              <a:t> II stopnia</a:t>
            </a:r>
            <a:br>
              <a:rPr lang="pl-PL" sz="2000" b="1" dirty="0">
                <a:latin typeface="Calibri"/>
                <a:ea typeface="Calibri"/>
                <a:cs typeface="Calibri"/>
                <a:sym typeface="Calibri"/>
              </a:rPr>
            </a:br>
            <a:endParaRPr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7812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pl-PL" sz="1300" b="1" dirty="0">
                <a:latin typeface="Calibri"/>
                <a:ea typeface="Calibri"/>
                <a:cs typeface="Calibri"/>
                <a:sym typeface="Calibri"/>
              </a:rPr>
              <a:t>Grenoble INP UGA (Francja)</a:t>
            </a:r>
            <a:endParaRPr sz="13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781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pl-PL" sz="1300" b="1" dirty="0" err="1">
                <a:latin typeface="Calibri"/>
                <a:ea typeface="Calibri"/>
                <a:cs typeface="Calibri"/>
                <a:sym typeface="Calibri"/>
              </a:rPr>
              <a:t>ULisboa</a:t>
            </a:r>
            <a:r>
              <a:rPr lang="pl-PL" sz="1300" b="1" dirty="0">
                <a:latin typeface="Calibri"/>
                <a:ea typeface="Calibri"/>
                <a:cs typeface="Calibri"/>
                <a:sym typeface="Calibri"/>
              </a:rPr>
              <a:t> (Portugalia)</a:t>
            </a:r>
            <a:endParaRPr sz="13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781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pl-PL" sz="1300" b="1" dirty="0">
                <a:latin typeface="Calibri"/>
                <a:ea typeface="Calibri"/>
                <a:cs typeface="Calibri"/>
                <a:sym typeface="Calibri"/>
              </a:rPr>
              <a:t>KTH (Szwecja)</a:t>
            </a:r>
            <a:endParaRPr sz="13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781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pl-PL" sz="1300" b="1" dirty="0">
                <a:latin typeface="Calibri"/>
                <a:ea typeface="Calibri"/>
                <a:cs typeface="Calibri"/>
                <a:sym typeface="Calibri"/>
              </a:rPr>
              <a:t>Aalto University (</a:t>
            </a:r>
            <a:r>
              <a:rPr lang="pl-PL" sz="1300" b="1" dirty="0" err="1">
                <a:latin typeface="Calibri"/>
                <a:ea typeface="Calibri"/>
                <a:cs typeface="Calibri"/>
                <a:sym typeface="Calibri"/>
              </a:rPr>
              <a:t>Finladia</a:t>
            </a:r>
            <a:r>
              <a:rPr lang="pl-PL" sz="1300" b="1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3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781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pl-PL" sz="1300" b="1" dirty="0">
                <a:latin typeface="Calibri"/>
                <a:ea typeface="Calibri"/>
                <a:cs typeface="Calibri"/>
                <a:sym typeface="Calibri"/>
              </a:rPr>
              <a:t>TU Darmstadt (Niemcy)</a:t>
            </a:r>
            <a:endParaRPr sz="13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781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pl-PL" sz="1300" b="1" dirty="0">
                <a:latin typeface="Calibri"/>
                <a:ea typeface="Calibri"/>
                <a:cs typeface="Calibri"/>
                <a:sym typeface="Calibri"/>
              </a:rPr>
              <a:t>TU Graz (Austria)</a:t>
            </a:r>
            <a:endParaRPr sz="13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781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pl-PL" sz="1300" b="1" dirty="0" err="1">
                <a:latin typeface="Calibri"/>
                <a:ea typeface="Calibri"/>
                <a:cs typeface="Calibri"/>
                <a:sym typeface="Calibri"/>
              </a:rPr>
              <a:t>Politecnico</a:t>
            </a:r>
            <a:r>
              <a:rPr lang="pl-PL" sz="1300" b="1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pl-PL" sz="1300" b="1" dirty="0" err="1">
                <a:latin typeface="Calibri"/>
                <a:ea typeface="Calibri"/>
                <a:cs typeface="Calibri"/>
                <a:sym typeface="Calibri"/>
              </a:rPr>
              <a:t>Torino</a:t>
            </a:r>
            <a:r>
              <a:rPr lang="pl-PL" sz="1300" b="1" dirty="0">
                <a:latin typeface="Calibri"/>
                <a:ea typeface="Calibri"/>
                <a:cs typeface="Calibri"/>
                <a:sym typeface="Calibri"/>
              </a:rPr>
              <a:t> (Włochy)</a:t>
            </a:r>
            <a:endParaRPr sz="13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781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pl-PL" sz="1300" b="1" dirty="0">
                <a:latin typeface="Calibri"/>
                <a:ea typeface="Calibri"/>
                <a:cs typeface="Calibri"/>
                <a:sym typeface="Calibri"/>
              </a:rPr>
              <a:t>Barcelona Tech (Hiszpania)</a:t>
            </a:r>
            <a:endParaRPr sz="13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781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pl-PL" sz="1300" b="1" dirty="0">
                <a:latin typeface="Calibri"/>
                <a:ea typeface="Calibri"/>
                <a:cs typeface="Calibri"/>
                <a:sym typeface="Calibri"/>
              </a:rPr>
              <a:t>Wrocław Tech ( Polska)</a:t>
            </a:r>
            <a:endParaRPr sz="13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70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pl-PL" sz="20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Wyjazdy absolwentów </a:t>
            </a: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w celu odbycia </a:t>
            </a:r>
            <a:r>
              <a:rPr lang="pl-PL" sz="20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stażu</a:t>
            </a: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 za granicą</a:t>
            </a:r>
            <a:r>
              <a:rPr lang="pl-PL" sz="2000" b="1" dirty="0">
                <a:latin typeface="Calibri"/>
                <a:ea typeface="Calibri"/>
                <a:cs typeface="Calibri"/>
                <a:sym typeface="Calibri"/>
              </a:rPr>
              <a:t> (rekrutacja na ostatnim roku studiów, zakończenie </a:t>
            </a:r>
            <a:br>
              <a:rPr lang="pl-PL" sz="2000" b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pl-PL" sz="2000" b="1" dirty="0">
                <a:latin typeface="Calibri"/>
                <a:ea typeface="Calibri"/>
                <a:cs typeface="Calibri"/>
                <a:sym typeface="Calibri"/>
              </a:rPr>
              <a:t>do 12 miesięcy od daty obrony)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70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pl-PL" sz="20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Wyjazdy na BIP (</a:t>
            </a:r>
            <a:r>
              <a:rPr lang="pl-PL" sz="2000" b="1" dirty="0" err="1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Blended</a:t>
            </a:r>
            <a:r>
              <a:rPr lang="pl-PL" sz="20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000" b="1" dirty="0" err="1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Intensive</a:t>
            </a:r>
            <a:r>
              <a:rPr lang="pl-PL" sz="20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000" b="1" dirty="0" err="1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Programmes</a:t>
            </a:r>
            <a:r>
              <a:rPr lang="pl-PL" sz="20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50" y="5028024"/>
            <a:ext cx="1190049" cy="1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9798" y="2493009"/>
            <a:ext cx="2186201" cy="54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/>
          <p:nvPr/>
        </p:nvSpPr>
        <p:spPr>
          <a:xfrm flipH="1">
            <a:off x="0" y="4498494"/>
            <a:ext cx="2470920" cy="2359506"/>
          </a:xfrm>
          <a:prstGeom prst="rect">
            <a:avLst/>
          </a:prstGeom>
          <a:solidFill>
            <a:srgbClr val="D8DFE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BCC9D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4"/>
          <p:cNvSpPr txBox="1">
            <a:spLocks noGrp="1"/>
          </p:cNvSpPr>
          <p:nvPr>
            <p:ph type="title"/>
          </p:nvPr>
        </p:nvSpPr>
        <p:spPr>
          <a:xfrm>
            <a:off x="2906176" y="286675"/>
            <a:ext cx="9233201" cy="676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200"/>
              <a:buFont typeface="Audiowide"/>
              <a:buNone/>
            </a:pPr>
            <a:r>
              <a:rPr lang="pl-PL" sz="3200" b="1" dirty="0">
                <a:solidFill>
                  <a:srgbClr val="2B6CA7"/>
                </a:solidFill>
                <a:latin typeface="Calibri" panose="020F0502020204030204" pitchFamily="34" charset="0"/>
                <a:cs typeface="Calibri" panose="020F0502020204030204" pitchFamily="34" charset="0"/>
                <a:sym typeface="Audiowide"/>
              </a:rPr>
              <a:t>MOŻLIWOŚĆ WIELOKROTNYCH WYJAZDÓW</a:t>
            </a:r>
            <a:endParaRPr sz="3200" dirty="0">
              <a:solidFill>
                <a:srgbClr val="2B6CA7"/>
              </a:solidFill>
              <a:latin typeface="Calibri" panose="020F0502020204030204" pitchFamily="34" charset="0"/>
              <a:cs typeface="Calibri" panose="020F0502020204030204" pitchFamily="34" charset="0"/>
              <a:sym typeface="Audiowide"/>
            </a:endParaRPr>
          </a:p>
        </p:txBody>
      </p:sp>
      <p:sp>
        <p:nvSpPr>
          <p:cNvPr id="108" name="Google Shape;108;p4"/>
          <p:cNvSpPr txBox="1">
            <a:spLocks noGrp="1"/>
          </p:cNvSpPr>
          <p:nvPr>
            <p:ph type="body" idx="1"/>
          </p:nvPr>
        </p:nvSpPr>
        <p:spPr>
          <a:xfrm>
            <a:off x="2906176" y="1593378"/>
            <a:ext cx="9296133" cy="5642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A2CD"/>
              </a:buClr>
              <a:buSzPts val="2000"/>
              <a:buFont typeface="Noto Sans Symbols"/>
              <a:buChar char="▪"/>
            </a:pP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Łączna długość pobytów za granicą nie może przekroczyć </a:t>
            </a:r>
            <a:r>
              <a:rPr lang="pl-PL" sz="20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12 miesięcy </a:t>
            </a: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w obrębie </a:t>
            </a:r>
            <a:r>
              <a:rPr lang="pl-PL" sz="20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jednego cyklu studiów, tzw. kapitał mobilności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ts val="2000"/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ts val="2000"/>
              <a:buNone/>
            </a:pPr>
            <a:r>
              <a:rPr lang="pl-PL" sz="2000" b="1" dirty="0">
                <a:latin typeface="Calibri"/>
                <a:ea typeface="Calibri"/>
                <a:cs typeface="Calibri"/>
                <a:sym typeface="Calibri"/>
              </a:rPr>
              <a:t>UWAGA:</a:t>
            </a: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 do kapitału mobilności wlicza się także pobyt bez grantu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ts val="2000"/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ts val="2000"/>
              <a:buFont typeface="Noto Sans Symbols"/>
              <a:buChar char="▪"/>
            </a:pP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Do pobytu </a:t>
            </a:r>
            <a:r>
              <a:rPr lang="pl-PL" sz="20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dolicza się </a:t>
            </a:r>
            <a:r>
              <a:rPr lang="pl-PL" sz="2000" dirty="0">
                <a:latin typeface="Calibri"/>
                <a:ea typeface="Calibri"/>
                <a:cs typeface="Calibri"/>
                <a:sym typeface="Calibri"/>
              </a:rPr>
              <a:t>poprzedni wyjazd w ramach </a:t>
            </a:r>
            <a:r>
              <a:rPr lang="pl-PL" sz="20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LLP-Erasmus, Erasmus+ (KA103/KA131 i KA107/KA171) oraz Erasmus </a:t>
            </a:r>
            <a:r>
              <a:rPr lang="pl-PL" sz="2000" b="1" dirty="0" err="1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Mundus</a:t>
            </a: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ts val="2000"/>
              <a:buFont typeface="Noto Sans Symbols"/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ts val="2000"/>
              <a:buNone/>
            </a:pPr>
            <a:r>
              <a:rPr lang="pl-PL" sz="2000" b="1" dirty="0">
                <a:latin typeface="Calibri"/>
                <a:ea typeface="Calibri"/>
                <a:cs typeface="Calibri"/>
                <a:sym typeface="Calibri"/>
              </a:rPr>
              <a:t>WAŻNE: Możliwy jest wyjazd długoterminowy na studia tylko do jednej uczelni podczas</a:t>
            </a:r>
            <a:r>
              <a:rPr lang="pl-PL" sz="20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 1 roku akademickiego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ts val="2400"/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626"/>
            <a:ext cx="2470920" cy="4509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50" y="5028024"/>
            <a:ext cx="1190049" cy="1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/>
          <p:nvPr/>
        </p:nvSpPr>
        <p:spPr>
          <a:xfrm flipH="1">
            <a:off x="0" y="4498494"/>
            <a:ext cx="2470920" cy="2359506"/>
          </a:xfrm>
          <a:prstGeom prst="rect">
            <a:avLst/>
          </a:prstGeom>
          <a:solidFill>
            <a:srgbClr val="D8DFE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BCC9D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2784256" y="209498"/>
            <a:ext cx="9233201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200"/>
              <a:buFont typeface="Audiowide"/>
              <a:buNone/>
            </a:pPr>
            <a:r>
              <a:rPr lang="pl-PL" sz="3200" b="1" cap="none" dirty="0">
                <a:solidFill>
                  <a:srgbClr val="2B6CA7"/>
                </a:solidFill>
                <a:latin typeface="Calibri" panose="020F0502020204030204" pitchFamily="34" charset="0"/>
                <a:cs typeface="Calibri" panose="020F0502020204030204" pitchFamily="34" charset="0"/>
                <a:sym typeface="Audiowide"/>
              </a:rPr>
              <a:t>Kto może wyjechać?</a:t>
            </a:r>
            <a:endParaRPr sz="3200" dirty="0">
              <a:solidFill>
                <a:srgbClr val="2B6CA7"/>
              </a:solidFill>
              <a:latin typeface="Calibri" panose="020F0502020204030204" pitchFamily="34" charset="0"/>
              <a:cs typeface="Calibri" panose="020F0502020204030204" pitchFamily="34" charset="0"/>
              <a:sym typeface="Audiowide"/>
            </a:endParaRPr>
          </a:p>
        </p:txBody>
      </p:sp>
      <p:pic>
        <p:nvPicPr>
          <p:cNvPr id="117" name="Google Shape;11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4" y="2"/>
            <a:ext cx="2469496" cy="450911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 txBox="1">
            <a:spLocks noGrp="1"/>
          </p:cNvSpPr>
          <p:nvPr>
            <p:ph type="body" idx="1"/>
          </p:nvPr>
        </p:nvSpPr>
        <p:spPr>
          <a:xfrm>
            <a:off x="2670315" y="1056930"/>
            <a:ext cx="9131901" cy="559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342900" lvl="0" indent="-3228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A2CD"/>
              </a:buClr>
              <a:buSzPct val="100000"/>
              <a:buFont typeface="Noto Sans Symbols"/>
              <a:buChar char="▪"/>
            </a:pPr>
            <a:r>
              <a:rPr lang="pl-PL" sz="4200" dirty="0">
                <a:latin typeface="Calibri"/>
                <a:ea typeface="Calibri"/>
                <a:cs typeface="Calibri"/>
                <a:sym typeface="Calibri"/>
              </a:rPr>
              <a:t>Studenci I (po ukończeniu 1. roku) i II stopnia studiów dziennych, wieczorowych, zaocznych oraz studiów doktoranckich. Oferta nie dotyczy słuchaczy studiów podyplomowych </a:t>
            </a:r>
            <a:endParaRPr dirty="0"/>
          </a:p>
          <a:p>
            <a:pPr marL="342900" lvl="0" indent="-1498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Font typeface="Noto Sans Symbols"/>
              <a:buNone/>
            </a:pPr>
            <a:endParaRPr sz="6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r>
              <a:rPr lang="pl-PL" sz="4200" b="1" dirty="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UWAGA:</a:t>
            </a:r>
            <a:r>
              <a:rPr lang="pl-PL" sz="42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4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student aplikujący o wyjazd na pierwszym semestrze II stopnia, w momencie rozpoczęcia wymiany musi mieć status studenta II stopnia i podpisaną umowę </a:t>
            </a:r>
            <a:br>
              <a:rPr lang="pl-PL" sz="4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l-PL" sz="4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świadczeniu usług edukacyjnych z uczelnią macierzystą</a:t>
            </a:r>
            <a:endParaRPr sz="4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endParaRPr sz="74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2289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Font typeface="Noto Sans Symbols"/>
              <a:buChar char="▪"/>
            </a:pPr>
            <a:r>
              <a:rPr lang="pl-PL" sz="4200" dirty="0">
                <a:latin typeface="Calibri"/>
                <a:ea typeface="Calibri"/>
                <a:cs typeface="Calibri"/>
                <a:sym typeface="Calibri"/>
              </a:rPr>
              <a:t>Student studiujący na dwóch lub więcej kierunkach studiów może aplikować tylko </a:t>
            </a:r>
            <a:br>
              <a:rPr lang="pl-PL" sz="4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pl-PL" sz="4200" dirty="0">
                <a:latin typeface="Calibri"/>
                <a:ea typeface="Calibri"/>
                <a:cs typeface="Calibri"/>
                <a:sym typeface="Calibri"/>
              </a:rPr>
              <a:t>z jednego kierunku, w którym są spełnione powyższe warunki</a:t>
            </a:r>
            <a:endParaRPr sz="4200" b="1" dirty="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endParaRPr lang="pl-PL" sz="7400" b="1" dirty="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r>
              <a:rPr lang="pl-PL" sz="42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UWAGA: </a:t>
            </a:r>
            <a:r>
              <a:rPr lang="pl-PL" sz="4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Wyjazd na studia/praktykę nie może kolidować z ukończeniem studiów, </a:t>
            </a:r>
            <a:br>
              <a:rPr lang="pl-PL" sz="4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l-PL" sz="4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 terminie przewidywanym w planie studiów – </a:t>
            </a:r>
            <a:r>
              <a:rPr lang="pl-PL" sz="42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wykluczone wszystkie urlopy np. dziekańskie, zawodowe, chorobowe, itp.</a:t>
            </a:r>
            <a:endParaRPr sz="4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br>
              <a:rPr lang="pl-PL" sz="2400" dirty="0">
                <a:latin typeface="Calibri"/>
                <a:ea typeface="Calibri"/>
                <a:cs typeface="Calibri"/>
                <a:sym typeface="Calibri"/>
              </a:rPr>
            </a:b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br>
              <a:rPr lang="pl-PL" sz="2400" b="1" dirty="0">
                <a:latin typeface="Calibri"/>
                <a:ea typeface="Calibri"/>
                <a:cs typeface="Calibri"/>
                <a:sym typeface="Calibri"/>
              </a:rPr>
            </a:b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50" y="5028024"/>
            <a:ext cx="1190049" cy="1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/>
          <p:nvPr/>
        </p:nvSpPr>
        <p:spPr>
          <a:xfrm flipH="1">
            <a:off x="0" y="4498494"/>
            <a:ext cx="2470920" cy="2359506"/>
          </a:xfrm>
          <a:prstGeom prst="rect">
            <a:avLst/>
          </a:prstGeom>
          <a:solidFill>
            <a:srgbClr val="D8DFE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BCC9D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3015443" y="381299"/>
            <a:ext cx="9233201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200"/>
              <a:buFont typeface="Audiowide"/>
              <a:buNone/>
            </a:pPr>
            <a:r>
              <a:rPr lang="pl-PL" sz="3200" b="1" dirty="0">
                <a:solidFill>
                  <a:srgbClr val="2B6CA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WYJAZDY NA STUDIA - SMS</a:t>
            </a:r>
            <a:endParaRPr sz="3200" dirty="0">
              <a:solidFill>
                <a:srgbClr val="2B6CA7"/>
              </a:solidFill>
              <a:latin typeface="Calibri" panose="020F0502020204030204" pitchFamily="34" charset="0"/>
              <a:cs typeface="Calibri" panose="020F0502020204030204" pitchFamily="34" charset="0"/>
              <a:sym typeface="Audiowide"/>
            </a:endParaRPr>
          </a:p>
        </p:txBody>
      </p:sp>
      <p:pic>
        <p:nvPicPr>
          <p:cNvPr id="126" name="Google Shape;12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66" y="0"/>
            <a:ext cx="2469496" cy="450911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6"/>
          <p:cNvSpPr txBox="1">
            <a:spLocks noGrp="1"/>
          </p:cNvSpPr>
          <p:nvPr>
            <p:ph type="body" idx="1"/>
          </p:nvPr>
        </p:nvSpPr>
        <p:spPr>
          <a:xfrm>
            <a:off x="2940643" y="1121074"/>
            <a:ext cx="9131901" cy="559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A2CD"/>
              </a:buClr>
              <a:buSzPct val="100000"/>
              <a:buFont typeface="Noto Sans Symbols"/>
              <a:buChar char="▪"/>
            </a:pPr>
            <a:r>
              <a:rPr lang="pl-PL" sz="8000" dirty="0">
                <a:latin typeface="Calibri"/>
                <a:ea typeface="Calibri"/>
                <a:cs typeface="Calibri"/>
                <a:sym typeface="Calibri"/>
              </a:rPr>
              <a:t>Szczegółowe </a:t>
            </a:r>
            <a:r>
              <a:rPr lang="pl-PL" sz="8000" b="1" dirty="0">
                <a:latin typeface="Calibri"/>
                <a:ea typeface="Calibri"/>
                <a:cs typeface="Calibri"/>
                <a:sym typeface="Calibri"/>
              </a:rPr>
              <a:t>Zasady Rekrutacji 2025/2026 </a:t>
            </a:r>
            <a:r>
              <a:rPr lang="pl-PL" sz="8000" dirty="0">
                <a:latin typeface="Calibri"/>
                <a:ea typeface="Calibri"/>
                <a:cs typeface="Calibri"/>
                <a:sym typeface="Calibri"/>
              </a:rPr>
              <a:t>są dostępne na stronie: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Font typeface="Noto Sans Symbols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Font typeface="Noto Sans Symbols"/>
              <a:buChar char="▪"/>
            </a:pPr>
            <a:r>
              <a:rPr lang="pl-PL" sz="8000" dirty="0">
                <a:latin typeface="Calibri"/>
                <a:ea typeface="Calibri"/>
                <a:cs typeface="Calibri"/>
                <a:sym typeface="Calibri"/>
              </a:rPr>
              <a:t>Wyjazdy do uczelni, z którymi Politechnika Wrocławska podpisała umowy bilateralne – dostępne na stronie: </a:t>
            </a:r>
            <a:endParaRPr sz="8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pl-PL" sz="8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8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Font typeface="Noto Sans Symbols"/>
              <a:buChar char="▪"/>
            </a:pPr>
            <a:r>
              <a:rPr lang="pl-PL" sz="8000" dirty="0">
                <a:latin typeface="Calibri"/>
                <a:ea typeface="Calibri"/>
                <a:cs typeface="Calibri"/>
                <a:sym typeface="Calibri"/>
              </a:rPr>
              <a:t>uznanie okresu studiów za granicą bez konieczności powtarzania roku lub korzystania z urlopu dziekańskiego 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endParaRPr sz="26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Font typeface="Noto Sans Symbols"/>
              <a:buChar char="▪"/>
            </a:pPr>
            <a:r>
              <a:rPr lang="pl-PL" sz="8000" dirty="0">
                <a:latin typeface="Calibri"/>
                <a:ea typeface="Calibri"/>
                <a:cs typeface="Calibri"/>
                <a:sym typeface="Calibri"/>
              </a:rPr>
              <a:t>stypendysta nie traci statusu studenta Politechniki Wrocławskiej (utrzymuje prawo do przyznanej pomocy materialnej i innych świadczeń z wyjątkiem miejsca w domu studenckim).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br>
              <a:rPr lang="pl-PL" sz="2400" dirty="0">
                <a:latin typeface="Calibri"/>
                <a:ea typeface="Calibri"/>
                <a:cs typeface="Calibri"/>
                <a:sym typeface="Calibri"/>
              </a:rPr>
            </a:b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br>
              <a:rPr lang="pl-PL" sz="24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pl-PL" sz="2400" b="1" dirty="0">
                <a:latin typeface="Calibri"/>
                <a:ea typeface="Calibri"/>
                <a:cs typeface="Calibri"/>
                <a:sym typeface="Calibri"/>
              </a:rPr>
            </a:b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850" y="5180424"/>
            <a:ext cx="1190049" cy="1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1B525164-BB6F-4B72-BD76-72F4BE60F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737" y="1439335"/>
            <a:ext cx="1028657" cy="1028657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7C9ACA1E-E604-46D0-9648-DB60DAEE2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737" y="3047333"/>
            <a:ext cx="1028657" cy="10286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/>
          <p:nvPr/>
        </p:nvSpPr>
        <p:spPr>
          <a:xfrm flipH="1">
            <a:off x="0" y="4498494"/>
            <a:ext cx="2470920" cy="2359506"/>
          </a:xfrm>
          <a:prstGeom prst="rect">
            <a:avLst/>
          </a:prstGeom>
          <a:solidFill>
            <a:srgbClr val="D8DFE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BCC9D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7"/>
          <p:cNvSpPr txBox="1">
            <a:spLocks noGrp="1"/>
          </p:cNvSpPr>
          <p:nvPr>
            <p:ph type="title"/>
          </p:nvPr>
        </p:nvSpPr>
        <p:spPr>
          <a:xfrm>
            <a:off x="2958799" y="143877"/>
            <a:ext cx="9233201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6CA7"/>
              </a:buClr>
              <a:buSzPts val="3200"/>
              <a:buFont typeface="Audiowide"/>
              <a:buNone/>
            </a:pPr>
            <a:r>
              <a:rPr lang="pl-PL" sz="3200" b="1" cap="none" dirty="0">
                <a:solidFill>
                  <a:srgbClr val="2B6CA7"/>
                </a:solidFill>
                <a:latin typeface="Calibri" panose="020F0502020204030204" pitchFamily="34" charset="0"/>
                <a:cs typeface="Calibri" panose="020F0502020204030204" pitchFamily="34" charset="0"/>
                <a:sym typeface="Audiowide"/>
              </a:rPr>
              <a:t>Rekrutacja na studia</a:t>
            </a:r>
            <a:endParaRPr sz="3200" dirty="0">
              <a:solidFill>
                <a:srgbClr val="2B6CA7"/>
              </a:solidFill>
              <a:latin typeface="Calibri" panose="020F0502020204030204" pitchFamily="34" charset="0"/>
              <a:cs typeface="Calibri" panose="020F0502020204030204" pitchFamily="34" charset="0"/>
              <a:sym typeface="Audiowide"/>
            </a:endParaRPr>
          </a:p>
        </p:txBody>
      </p:sp>
      <p:pic>
        <p:nvPicPr>
          <p:cNvPr id="137" name="Google Shape;13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66" y="0"/>
            <a:ext cx="2469496" cy="450911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7"/>
          <p:cNvSpPr txBox="1">
            <a:spLocks noGrp="1"/>
          </p:cNvSpPr>
          <p:nvPr>
            <p:ph type="body" idx="1"/>
          </p:nvPr>
        </p:nvSpPr>
        <p:spPr>
          <a:xfrm>
            <a:off x="2875906" y="883652"/>
            <a:ext cx="9131901" cy="559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r>
              <a:rPr lang="pl-PL" sz="8000" b="1" u="sng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ETAP 1</a:t>
            </a:r>
            <a:endParaRPr sz="8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</a:pPr>
            <a:r>
              <a:rPr lang="pl-PL" sz="80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1. Wybór uczelni partnerskiej i sprawdzenie terminów nadsyłania nominacji i aplikacji </a:t>
            </a:r>
            <a:r>
              <a:rPr lang="pl-PL" sz="8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(z listy dostępnych uczelni na stronie)</a:t>
            </a:r>
            <a:endParaRPr sz="8000" i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8000" i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</a:pPr>
            <a:r>
              <a:rPr lang="pl-PL" sz="8000" b="1" dirty="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UWAGA:</a:t>
            </a:r>
            <a:r>
              <a:rPr lang="pl-PL" sz="8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8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uczelnie skandynawskie i holenderskie mają zwykle bardzo wczesny deadline na nominację kandydata 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ct val="171428"/>
              <a:buNone/>
            </a:pPr>
            <a:endParaRPr sz="49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</a:pPr>
            <a:r>
              <a:rPr lang="pl-PL" sz="80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2. Kontakt z Koordynatorem Wydziałowym</a:t>
            </a:r>
            <a:endParaRPr sz="8000" dirty="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r>
              <a:rPr lang="pl-PL" sz="8000" b="1" dirty="0">
                <a:latin typeface="Calibri"/>
                <a:ea typeface="Calibri"/>
                <a:cs typeface="Calibri"/>
                <a:sym typeface="Calibri"/>
              </a:rPr>
              <a:t>Rekrutacja odbywa się na Wydziałach.  Kandydaci oceniani są na podstawie: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endParaRPr sz="8000" b="1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Font typeface="Noto Sans Symbols"/>
              <a:buChar char="▪"/>
            </a:pPr>
            <a:r>
              <a:rPr lang="pl-PL" sz="8000" b="1" dirty="0">
                <a:latin typeface="Calibri"/>
                <a:ea typeface="Calibri"/>
                <a:cs typeface="Calibri"/>
                <a:sym typeface="Calibri"/>
              </a:rPr>
              <a:t>średniej ocen (na podstawie zaświadczenia z Dziekanatu), 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Font typeface="Noto Sans Symbols"/>
              <a:buChar char="▪"/>
            </a:pPr>
            <a:r>
              <a:rPr lang="pl-PL" sz="8000" b="1" dirty="0">
                <a:latin typeface="Calibri"/>
                <a:ea typeface="Calibri"/>
                <a:cs typeface="Calibri"/>
                <a:sym typeface="Calibri"/>
              </a:rPr>
              <a:t>znajomości języka obcego, w jakim będą prowadzone zajęcia na minimum </a:t>
            </a:r>
            <a:br>
              <a:rPr lang="pl-PL" sz="8000" b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pl-PL" sz="8000" b="1" dirty="0">
                <a:latin typeface="Calibri"/>
                <a:ea typeface="Calibri"/>
                <a:cs typeface="Calibri"/>
                <a:sym typeface="Calibri"/>
              </a:rPr>
              <a:t>poziomie B2,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Font typeface="Noto Sans Symbols"/>
              <a:buChar char="▪"/>
            </a:pPr>
            <a:r>
              <a:rPr lang="pl-PL" sz="8000" b="1" dirty="0">
                <a:latin typeface="Calibri"/>
                <a:ea typeface="Calibri"/>
                <a:cs typeface="Calibri"/>
                <a:sym typeface="Calibri"/>
              </a:rPr>
              <a:t>dodatkowych kryteriów wskazanych przez Koordynatora Wydziałowego.</a:t>
            </a: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Font typeface="Noto Sans Symbols"/>
              <a:buNone/>
            </a:pPr>
            <a:endParaRPr sz="80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r>
              <a:rPr lang="pl-PL" sz="8000" b="1" dirty="0">
                <a:solidFill>
                  <a:srgbClr val="FF9900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UWAGA</a:t>
            </a:r>
            <a:r>
              <a:rPr lang="pl-PL" sz="8000" dirty="0">
                <a:solidFill>
                  <a:srgbClr val="FF9900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pl-PL" sz="8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Wydziały mogą, w ramach ogólnych zasad Programu, stosować indywidualne kryteria rekrutacji studentów.</a:t>
            </a:r>
            <a:endParaRPr sz="8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pl-PL" sz="8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Zakończenie naboru na Wydziałach </a:t>
            </a:r>
            <a:r>
              <a:rPr lang="pl-PL" sz="8000" b="1" dirty="0">
                <a:solidFill>
                  <a:srgbClr val="953734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pl-PL" sz="8000" dirty="0">
                <a:solidFill>
                  <a:srgbClr val="95373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8000" b="1" dirty="0">
                <a:solidFill>
                  <a:srgbClr val="953734"/>
                </a:solidFill>
                <a:latin typeface="Calibri"/>
                <a:ea typeface="Calibri"/>
                <a:cs typeface="Calibri"/>
                <a:sym typeface="Calibri"/>
              </a:rPr>
              <a:t>marca 2025</a:t>
            </a:r>
            <a:endParaRPr sz="8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br>
              <a:rPr lang="pl-PL" sz="3800" dirty="0">
                <a:latin typeface="Calibri"/>
                <a:ea typeface="Calibri"/>
                <a:cs typeface="Calibri"/>
                <a:sym typeface="Calibri"/>
              </a:rPr>
            </a:br>
            <a:endParaRPr sz="3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br>
              <a:rPr lang="pl-PL" sz="2400" dirty="0">
                <a:latin typeface="Calibri"/>
                <a:ea typeface="Calibri"/>
                <a:cs typeface="Calibri"/>
                <a:sym typeface="Calibri"/>
              </a:rPr>
            </a:b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br>
              <a:rPr lang="pl-PL" sz="2400" b="1" dirty="0">
                <a:latin typeface="Calibri"/>
                <a:ea typeface="Calibri"/>
                <a:cs typeface="Calibri"/>
                <a:sym typeface="Calibri"/>
              </a:rPr>
            </a:b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DA2CD"/>
              </a:buClr>
              <a:buSzPct val="100000"/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50" y="5028024"/>
            <a:ext cx="1190049" cy="1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tyw booklet">
  <a:themeElements>
    <a:clrScheme name="book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4868A8"/>
      </a:accent1>
      <a:accent2>
        <a:srgbClr val="4868A8"/>
      </a:accent2>
      <a:accent3>
        <a:srgbClr val="F2F2F2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3607</Words>
  <Application>Microsoft Office PowerPoint</Application>
  <PresentationFormat>Panoramiczny</PresentationFormat>
  <Paragraphs>507</Paragraphs>
  <Slides>40</Slides>
  <Notes>38</Notes>
  <HiddenSlides>2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40</vt:i4>
      </vt:variant>
    </vt:vector>
  </HeadingPairs>
  <TitlesOfParts>
    <vt:vector size="47" baseType="lpstr">
      <vt:lpstr>Lato</vt:lpstr>
      <vt:lpstr>Noto Sans Symbols</vt:lpstr>
      <vt:lpstr>Audiowide</vt:lpstr>
      <vt:lpstr>Arial</vt:lpstr>
      <vt:lpstr>Limelight</vt:lpstr>
      <vt:lpstr>Calibri</vt:lpstr>
      <vt:lpstr>Motyw booklet</vt:lpstr>
      <vt:lpstr>Prezentacja programu PowerPoint</vt:lpstr>
      <vt:lpstr>Kilka słów o Programie</vt:lpstr>
      <vt:lpstr>Co daje udział w Programie Erasmus+ ?</vt:lpstr>
      <vt:lpstr>KRAJE UCZESTNICZĄCE W PROGRAMIE</vt:lpstr>
      <vt:lpstr>MOŻLIWOŚCI WYJAZDÓW</vt:lpstr>
      <vt:lpstr>MOŻLIWOŚĆ WIELOKROTNYCH WYJAZDÓW</vt:lpstr>
      <vt:lpstr>Kto może wyjechać?</vt:lpstr>
      <vt:lpstr>WYJAZDY NA STUDIA - SMS</vt:lpstr>
      <vt:lpstr>Rekrutacja na studia</vt:lpstr>
      <vt:lpstr>Rekrutacja na studia</vt:lpstr>
      <vt:lpstr>Rekrutacja na studia</vt:lpstr>
      <vt:lpstr>HARMONOGRAM REKRUTACJI NA STUDIA </vt:lpstr>
      <vt:lpstr>GDZIE SIĘ ZGŁOSIĆ?</vt:lpstr>
      <vt:lpstr>STYPENDIUM</vt:lpstr>
      <vt:lpstr>Wysokość dofinansowania (studia) Wyjazdy na studia: od 2 do 12 miesięcy* </vt:lpstr>
      <vt:lpstr>Prezentacja programu PowerPoint</vt:lpstr>
      <vt:lpstr>Dofinansowanie SMS/SMT - nowość</vt:lpstr>
      <vt:lpstr>Dofinansowanie SMS/SMT - nowość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graficy</dc:creator>
  <cp:lastModifiedBy>Julia Bohdziewicz</cp:lastModifiedBy>
  <cp:revision>51</cp:revision>
  <dcterms:created xsi:type="dcterms:W3CDTF">2021-08-04T13:23:24Z</dcterms:created>
  <dcterms:modified xsi:type="dcterms:W3CDTF">2025-01-23T11:24:17Z</dcterms:modified>
</cp:coreProperties>
</file>